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8"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3"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79" autoAdjust="0"/>
    <p:restoredTop sz="94691" autoAdjust="0"/>
  </p:normalViewPr>
  <p:slideViewPr>
    <p:cSldViewPr showGuides="1">
      <p:cViewPr varScale="1">
        <p:scale>
          <a:sx n="71" d="100"/>
          <a:sy n="71" d="100"/>
        </p:scale>
        <p:origin x="3522"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223017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169442"/>
            <a:ext cx="6898037" cy="989562"/>
            <a:chOff x="277738" y="1260000"/>
            <a:chExt cx="6898037" cy="989562"/>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984885"/>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DIRECTEUR ADMINISTRATIF ET FINANCIER</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2249562"/>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9B7DB975-DC43-4AE7-8C8A-5E58FB7A31BD}"/>
              </a:ext>
            </a:extLst>
          </p:cNvPr>
          <p:cNvGrpSpPr/>
          <p:nvPr/>
        </p:nvGrpSpPr>
        <p:grpSpPr>
          <a:xfrm>
            <a:off x="277738" y="2200636"/>
            <a:ext cx="6854800" cy="699271"/>
            <a:chOff x="277738" y="1907926"/>
            <a:chExt cx="6854800" cy="699271"/>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8" y="2122449"/>
              <a:ext cx="2160000" cy="484748"/>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Directeur administratif, comptable, financier et informatique, Directeur général finance et administration</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Fonctions support</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9" y="2127516"/>
              <a:ext cx="2160000"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Comptabilité, juridique et administration</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3926100"/>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263382" y="3970203"/>
            <a:ext cx="6857589" cy="1015663"/>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2"/>
                </a:solidFill>
                <a:latin typeface="Univers Light" panose="020B0403020202020204" pitchFamily="34" charset="0"/>
              </a:rPr>
              <a:t>Le Directeur Administratif et Financier (DAF) est garant de la bonne gestion administrative et financière du cabinet. Pour ce faire, il définit et supervise la politique de gestion administrative et financière selon les orientations stratégiques générales du cabinet. Il assure également un travail d’accompagnement des Experts-comptables dirigeants sur la situation financière du cabinet, ses besoins de financement et la conformité de l’ensemble des procédures comptables au cadre légal.</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24652" y="3545706"/>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24652" y="5380963"/>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3" name="ZoneTexte 52">
            <a:extLst>
              <a:ext uri="{FF2B5EF4-FFF2-40B4-BE49-F238E27FC236}">
                <a16:creationId xmlns:a16="http://schemas.microsoft.com/office/drawing/2014/main" id="{EA5471AB-3AB9-4C2A-84C7-18A4B2AD0BAE}"/>
              </a:ext>
            </a:extLst>
          </p:cNvPr>
          <p:cNvSpPr txBox="1"/>
          <p:nvPr/>
        </p:nvSpPr>
        <p:spPr>
          <a:xfrm>
            <a:off x="3924253" y="5416167"/>
            <a:ext cx="3516455" cy="461665"/>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Mise en œuvre de la stratégie administrative et financière </a:t>
            </a:r>
          </a:p>
        </p:txBody>
      </p:sp>
      <p:sp>
        <p:nvSpPr>
          <p:cNvPr id="55" name="ZoneTexte 54">
            <a:extLst>
              <a:ext uri="{FF2B5EF4-FFF2-40B4-BE49-F238E27FC236}">
                <a16:creationId xmlns:a16="http://schemas.microsoft.com/office/drawing/2014/main" id="{49A94FE6-9169-4577-A9C4-0C3799FD9A3F}"/>
              </a:ext>
            </a:extLst>
          </p:cNvPr>
          <p:cNvSpPr txBox="1"/>
          <p:nvPr/>
        </p:nvSpPr>
        <p:spPr>
          <a:xfrm>
            <a:off x="3924253" y="5848215"/>
            <a:ext cx="3600000" cy="33239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Fournit son expertise financière afin d’accompagner les orientations stratégiques du cabinet : identifie les leviers de financement (emprunt, apport de fonds propres, etc.) et les investissements pertinents (achat de nouveaux matériels, degré de recours à la sous-traitance, fusion-acquisition, etc.)</a:t>
            </a:r>
          </a:p>
          <a:p>
            <a:pPr algn="l"/>
            <a:r>
              <a:rPr lang="fr-FR" dirty="0"/>
              <a:t>Supervise la production comptable menée par le ou les comptable(s) du cabinet : s’assure de la réalisation de la saisie des opérations comptables, de la finalisation du bilan comptable et de l’envoi des liasses à l’administration fiscale</a:t>
            </a:r>
          </a:p>
          <a:p>
            <a:pPr algn="l"/>
            <a:r>
              <a:rPr lang="fr-FR" dirty="0"/>
              <a:t>Pilote la démarche de contrôle de gestion du cabinet</a:t>
            </a:r>
          </a:p>
          <a:p>
            <a:pPr algn="l"/>
            <a:r>
              <a:rPr lang="fr-FR" dirty="0"/>
              <a:t>Met en œuvre les moyens nécessaires pour garantir la conformité légale des procédures comptables (procédures de contrôle internes) et la sécurité des données comptables et financières du cabinet (systèmes de cybersécurité), coordonne la relation avec le Commissaire aux comptes dans le cadre d’audits légaux le cas échéant</a:t>
            </a:r>
          </a:p>
          <a:p>
            <a:pPr algn="l"/>
            <a:r>
              <a:rPr lang="fr-FR" dirty="0"/>
              <a:t>Mène des </a:t>
            </a:r>
            <a:r>
              <a:rPr lang="fr-FR" i="1" dirty="0"/>
              <a:t>audits à blanc </a:t>
            </a:r>
            <a:r>
              <a:rPr lang="fr-FR" dirty="0"/>
              <a:t>pour identifier les points de non-conformité des procédures du cabinet, met en place les mesures correctives</a:t>
            </a:r>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324652" y="4985866"/>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841367"/>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3060958"/>
            <a:ext cx="2160000"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373d - Cadres des autres services administratifs des petites et moyennes entreprises</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841367"/>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3060957"/>
            <a:ext cx="2160001"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14186 - Directeur administratif et financier / Directrice administrative et financière -DAF-</a:t>
            </a:r>
          </a:p>
        </p:txBody>
      </p:sp>
      <p:sp>
        <p:nvSpPr>
          <p:cNvPr id="54" name="ZoneTexte 53">
            <a:extLst>
              <a:ext uri="{FF2B5EF4-FFF2-40B4-BE49-F238E27FC236}">
                <a16:creationId xmlns:a16="http://schemas.microsoft.com/office/drawing/2014/main" id="{71B86F55-344E-4158-892F-89103147B6EE}"/>
              </a:ext>
            </a:extLst>
          </p:cNvPr>
          <p:cNvSpPr txBox="1"/>
          <p:nvPr/>
        </p:nvSpPr>
        <p:spPr>
          <a:xfrm>
            <a:off x="263382" y="5848215"/>
            <a:ext cx="3600000" cy="286232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Définit la stratégie administrative et financière du cabinet, en lien avec les Experts-comptables dirigeants et en s’appuyant sur une analyse du contexte d’activité du cabinet </a:t>
            </a:r>
          </a:p>
          <a:p>
            <a:pPr algn="l"/>
            <a:r>
              <a:rPr lang="fr-FR" dirty="0"/>
              <a:t>Priorise, selon le budget de son pôle et les orientations du cabinet, les axes stratégiques à développer - transformations des processus comptables et financiers, développement de nouveaux services en support du cœur d’activité, etc. -  et les décline en plans d’actions opérationnels pour ses collaborateurs</a:t>
            </a:r>
          </a:p>
          <a:p>
            <a:pPr algn="l"/>
            <a:r>
              <a:rPr lang="fr-FR" dirty="0"/>
              <a:t>Participe aux comités de direction en tant que garant de la situation financière du cabinet</a:t>
            </a:r>
          </a:p>
          <a:p>
            <a:pPr algn="l"/>
            <a:r>
              <a:rPr lang="fr-FR" dirty="0"/>
              <a:t>Assure un travail de veille sur différentes thématiques : règlementations encadrant les procédures comptables et la protection des données comptables et financières,  actualités sur les modalités d’investissement, sur la réglementation professionnelle (statuts des cabinets…); etc.</a:t>
            </a:r>
          </a:p>
        </p:txBody>
      </p:sp>
      <p:sp>
        <p:nvSpPr>
          <p:cNvPr id="50" name="ZoneTexte 49">
            <a:extLst>
              <a:ext uri="{FF2B5EF4-FFF2-40B4-BE49-F238E27FC236}">
                <a16:creationId xmlns:a16="http://schemas.microsoft.com/office/drawing/2014/main" id="{8DB97F60-4AFA-42E9-8999-97919359C4A1}"/>
              </a:ext>
            </a:extLst>
          </p:cNvPr>
          <p:cNvSpPr txBox="1"/>
          <p:nvPr/>
        </p:nvSpPr>
        <p:spPr>
          <a:xfrm>
            <a:off x="263382" y="5416167"/>
            <a:ext cx="3516455" cy="461665"/>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Définition de la stratégie du pôle administratif et financier</a:t>
            </a:r>
          </a:p>
        </p:txBody>
      </p:sp>
      <p:sp>
        <p:nvSpPr>
          <p:cNvPr id="57" name="ZoneTexte 56">
            <a:extLst>
              <a:ext uri="{FF2B5EF4-FFF2-40B4-BE49-F238E27FC236}">
                <a16:creationId xmlns:a16="http://schemas.microsoft.com/office/drawing/2014/main" id="{6F9DED2E-4C4E-4137-87C7-CF038868DEA2}"/>
              </a:ext>
            </a:extLst>
          </p:cNvPr>
          <p:cNvSpPr txBox="1"/>
          <p:nvPr/>
        </p:nvSpPr>
        <p:spPr>
          <a:xfrm>
            <a:off x="263382" y="8730282"/>
            <a:ext cx="3326857" cy="461665"/>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Management et pilotage du pôle administratif et financier</a:t>
            </a:r>
          </a:p>
        </p:txBody>
      </p:sp>
      <p:sp>
        <p:nvSpPr>
          <p:cNvPr id="49" name="ZoneTexte 48">
            <a:extLst>
              <a:ext uri="{FF2B5EF4-FFF2-40B4-BE49-F238E27FC236}">
                <a16:creationId xmlns:a16="http://schemas.microsoft.com/office/drawing/2014/main" id="{1AABAEDB-15E8-4B5E-99E8-B2B4F3B38EAC}"/>
              </a:ext>
            </a:extLst>
          </p:cNvPr>
          <p:cNvSpPr txBox="1"/>
          <p:nvPr/>
        </p:nvSpPr>
        <p:spPr>
          <a:xfrm>
            <a:off x="263382" y="9187298"/>
            <a:ext cx="7200000" cy="132343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r>
              <a:rPr lang="fr-FR" dirty="0"/>
              <a:t>Définit des procédures de travail de son pôle et de management (réunions d’équipe…)</a:t>
            </a:r>
          </a:p>
          <a:p>
            <a:r>
              <a:rPr lang="fr-FR" dirty="0"/>
              <a:t>Définit les objectifs des collaborateurs sous sa responsabilité (Comptables, Juristes), encadre et supervise leur travail </a:t>
            </a:r>
          </a:p>
          <a:p>
            <a:r>
              <a:rPr lang="fr-FR" dirty="0"/>
              <a:t>Définit, en collaboration avec les Experts-comptables dirigeants, le budget de son pôle : contrôle les dépenses, établit des budgets prévisionnels à différentes échéances </a:t>
            </a:r>
          </a:p>
          <a:p>
            <a:r>
              <a:rPr lang="fr-FR" dirty="0"/>
              <a:t>Arbitre les décisions de ressources humaines liées à son pôle d’activité : recrutement, rupture, formation, etc.</a:t>
            </a:r>
          </a:p>
          <a:p>
            <a:r>
              <a:rPr lang="fr-FR" dirty="0"/>
              <a:t>Assure le suivi, l’analyse et le </a:t>
            </a:r>
            <a:r>
              <a:rPr lang="fr-FR" dirty="0" err="1"/>
              <a:t>reporting</a:t>
            </a:r>
            <a:r>
              <a:rPr lang="fr-FR" dirty="0"/>
              <a:t> des indicateurs clés d’activité de son pôle (montant des investissements réalisés dans l’année, écart entre le montant de la trésorerie estimé et le montant effectif, nombre de projets mis en œuvre dans l’année pour assurer la sécurité des données comptables, etc.)</a:t>
            </a:r>
          </a:p>
        </p:txBody>
      </p: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738" y="56907"/>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426026"/>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30" name="Groupe 29">
            <a:extLst>
              <a:ext uri="{FF2B5EF4-FFF2-40B4-BE49-F238E27FC236}">
                <a16:creationId xmlns:a16="http://schemas.microsoft.com/office/drawing/2014/main" id="{D311B23A-8E55-49E2-8605-027961FC2575}"/>
              </a:ext>
            </a:extLst>
          </p:cNvPr>
          <p:cNvGrpSpPr/>
          <p:nvPr/>
        </p:nvGrpSpPr>
        <p:grpSpPr>
          <a:xfrm>
            <a:off x="205409" y="2638687"/>
            <a:ext cx="6947353" cy="553998"/>
            <a:chOff x="205409" y="2638687"/>
            <a:chExt cx="6947353" cy="553998"/>
          </a:xfrm>
        </p:grpSpPr>
        <p:grpSp>
          <p:nvGrpSpPr>
            <p:cNvPr id="12" name="Groupe 11">
              <a:extLst>
                <a:ext uri="{FF2B5EF4-FFF2-40B4-BE49-F238E27FC236}">
                  <a16:creationId xmlns:a16="http://schemas.microsoft.com/office/drawing/2014/main" id="{FB16D2E7-6927-49DD-86B3-4F53EB7ED6A6}"/>
                </a:ext>
              </a:extLst>
            </p:cNvPr>
            <p:cNvGrpSpPr/>
            <p:nvPr/>
          </p:nvGrpSpPr>
          <p:grpSpPr>
            <a:xfrm>
              <a:off x="1942188" y="2663686"/>
              <a:ext cx="3466824" cy="504000"/>
              <a:chOff x="1907629" y="2711105"/>
              <a:chExt cx="3466824" cy="504000"/>
            </a:xfrm>
          </p:grpSpPr>
          <p:grpSp>
            <p:nvGrpSpPr>
              <p:cNvPr id="11" name="Groupe 10">
                <a:extLst>
                  <a:ext uri="{FF2B5EF4-FFF2-40B4-BE49-F238E27FC236}">
                    <a16:creationId xmlns:a16="http://schemas.microsoft.com/office/drawing/2014/main" id="{8C2B5C28-AE8D-46EF-9AF1-F34BDFF2832B}"/>
                  </a:ext>
                </a:extLst>
              </p:cNvPr>
              <p:cNvGrpSpPr/>
              <p:nvPr/>
            </p:nvGrpSpPr>
            <p:grpSpPr>
              <a:xfrm>
                <a:off x="1907629" y="2711105"/>
                <a:ext cx="3405719" cy="504000"/>
                <a:chOff x="1907629" y="2776397"/>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77639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776397"/>
                  <a:ext cx="271472" cy="504000"/>
                  <a:chOff x="1903658" y="4009783"/>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09783"/>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43331"/>
                    <a:ext cx="265051" cy="23690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34453" y="276305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tendances réglementaires, faire évoluer les offres et process de travail en fonction.</a:t>
                </a:r>
              </a:p>
            </p:txBody>
          </p:sp>
        </p:grpSp>
        <p:sp>
          <p:nvSpPr>
            <p:cNvPr id="256" name="ZoneTexte 255">
              <a:extLst>
                <a:ext uri="{FF2B5EF4-FFF2-40B4-BE49-F238E27FC236}">
                  <a16:creationId xmlns:a16="http://schemas.microsoft.com/office/drawing/2014/main" id="{15F29BC5-86A3-45F1-9106-C2C6C8C5E43A}"/>
                </a:ext>
              </a:extLst>
            </p:cNvPr>
            <p:cNvSpPr txBox="1"/>
            <p:nvPr/>
          </p:nvSpPr>
          <p:spPr>
            <a:xfrm>
              <a:off x="205409" y="2638687"/>
              <a:ext cx="1694922"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Réglementations spécifiques au domaine de spécialité</a:t>
              </a:r>
            </a:p>
          </p:txBody>
        </p:sp>
        <p:sp>
          <p:nvSpPr>
            <p:cNvPr id="352" name="Rectangle 351">
              <a:extLst>
                <a:ext uri="{FF2B5EF4-FFF2-40B4-BE49-F238E27FC236}">
                  <a16:creationId xmlns:a16="http://schemas.microsoft.com/office/drawing/2014/main" id="{15AA151B-5055-476E-8C5B-88C3F518436A}"/>
                </a:ext>
              </a:extLst>
            </p:cNvPr>
            <p:cNvSpPr/>
            <p:nvPr/>
          </p:nvSpPr>
          <p:spPr>
            <a:xfrm>
              <a:off x="5326559" y="2661771"/>
              <a:ext cx="182620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Redéfinir les process de réalisation des audits à blanc selon l’évolution règlementaire</a:t>
              </a:r>
            </a:p>
          </p:txBody>
        </p:sp>
      </p:gr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1" name="Groupe 30">
            <a:extLst>
              <a:ext uri="{FF2B5EF4-FFF2-40B4-BE49-F238E27FC236}">
                <a16:creationId xmlns:a16="http://schemas.microsoft.com/office/drawing/2014/main" id="{68073F95-B684-41BC-8633-ABCE26941570}"/>
              </a:ext>
            </a:extLst>
          </p:cNvPr>
          <p:cNvGrpSpPr/>
          <p:nvPr/>
        </p:nvGrpSpPr>
        <p:grpSpPr>
          <a:xfrm>
            <a:off x="205409" y="3282507"/>
            <a:ext cx="7091791" cy="553998"/>
            <a:chOff x="205409" y="3324057"/>
            <a:chExt cx="7091791" cy="553998"/>
          </a:xfrm>
        </p:grpSpPr>
        <p:sp>
          <p:nvSpPr>
            <p:cNvPr id="270" name="ZoneTexte 269">
              <a:extLst>
                <a:ext uri="{FF2B5EF4-FFF2-40B4-BE49-F238E27FC236}">
                  <a16:creationId xmlns:a16="http://schemas.microsoft.com/office/drawing/2014/main" id="{DC12A47F-103E-414F-9AA7-B8FF2D3458AD}"/>
                </a:ext>
              </a:extLst>
            </p:cNvPr>
            <p:cNvSpPr txBox="1"/>
            <p:nvPr/>
          </p:nvSpPr>
          <p:spPr>
            <a:xfrm>
              <a:off x="205409" y="3324057"/>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79" name="Rectangle 178">
              <a:extLst>
                <a:ext uri="{FF2B5EF4-FFF2-40B4-BE49-F238E27FC236}">
                  <a16:creationId xmlns:a16="http://schemas.microsoft.com/office/drawing/2014/main" id="{397162A7-740A-4DEB-AEDD-3CA1E522418A}"/>
                </a:ext>
              </a:extLst>
            </p:cNvPr>
            <p:cNvSpPr/>
            <p:nvPr/>
          </p:nvSpPr>
          <p:spPr>
            <a:xfrm>
              <a:off x="5348559" y="3347141"/>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Intégrer les évolutions technologiques pour développer les modes de collecte du cabinet</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42188" y="3349056"/>
              <a:ext cx="3466824" cy="504000"/>
              <a:chOff x="1907629" y="3346741"/>
              <a:chExt cx="3466824" cy="504000"/>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46741"/>
                <a:ext cx="3405719" cy="504000"/>
                <a:chOff x="1907629" y="2782399"/>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782399"/>
                  <a:ext cx="271472" cy="504000"/>
                  <a:chOff x="1903658" y="4015785"/>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157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49333"/>
                    <a:ext cx="265051" cy="23690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Concevoir de nouvelles méthodes de collecte, classification et analyse des informations collectées</a:t>
                </a:r>
              </a:p>
            </p:txBody>
          </p:sp>
        </p:grpSp>
      </p:grpSp>
      <p:grpSp>
        <p:nvGrpSpPr>
          <p:cNvPr id="29" name="Groupe 28">
            <a:extLst>
              <a:ext uri="{FF2B5EF4-FFF2-40B4-BE49-F238E27FC236}">
                <a16:creationId xmlns:a16="http://schemas.microsoft.com/office/drawing/2014/main" id="{19C6D838-0EA0-4947-A8D1-1C0793B57DA0}"/>
              </a:ext>
            </a:extLst>
          </p:cNvPr>
          <p:cNvGrpSpPr/>
          <p:nvPr/>
        </p:nvGrpSpPr>
        <p:grpSpPr>
          <a:xfrm>
            <a:off x="205409" y="5811621"/>
            <a:ext cx="7193991" cy="507831"/>
            <a:chOff x="98900" y="5811621"/>
            <a:chExt cx="7193991"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Réaliser des analyses de la situation financière du cabinet à partir des données disponibles </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835679" y="5813536"/>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26" name="Groupe 25">
            <a:extLst>
              <a:ext uri="{FF2B5EF4-FFF2-40B4-BE49-F238E27FC236}">
                <a16:creationId xmlns:a16="http://schemas.microsoft.com/office/drawing/2014/main" id="{AB4F1872-98C1-4E6E-BCCB-53E4ECBF4857}"/>
              </a:ext>
            </a:extLst>
          </p:cNvPr>
          <p:cNvGrpSpPr/>
          <p:nvPr/>
        </p:nvGrpSpPr>
        <p:grpSpPr>
          <a:xfrm>
            <a:off x="205409" y="5167800"/>
            <a:ext cx="7069791" cy="553998"/>
            <a:chOff x="98900" y="5149334"/>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98900" y="5149334"/>
              <a:ext cx="1845057"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7" name="Rectangle 356">
              <a:extLst>
                <a:ext uri="{FF2B5EF4-FFF2-40B4-BE49-F238E27FC236}">
                  <a16:creationId xmlns:a16="http://schemas.microsoft.com/office/drawing/2014/main" id="{B6A0A7A7-4DCE-4CB7-8EFF-BBD58C89DD5D}"/>
                </a:ext>
              </a:extLst>
            </p:cNvPr>
            <p:cNvSpPr/>
            <p:nvPr/>
          </p:nvSpPr>
          <p:spPr>
            <a:xfrm>
              <a:off x="5220050" y="5172418"/>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Réaliser une présentation à destination du Comité de Direction du cabinet</a:t>
              </a:r>
            </a:p>
          </p:txBody>
        </p:sp>
        <p:grpSp>
          <p:nvGrpSpPr>
            <p:cNvPr id="14" name="Groupe 13">
              <a:extLst>
                <a:ext uri="{FF2B5EF4-FFF2-40B4-BE49-F238E27FC236}">
                  <a16:creationId xmlns:a16="http://schemas.microsoft.com/office/drawing/2014/main" id="{E118C617-1340-414A-B76C-C455557849BE}"/>
                </a:ext>
              </a:extLst>
            </p:cNvPr>
            <p:cNvGrpSpPr/>
            <p:nvPr/>
          </p:nvGrpSpPr>
          <p:grpSpPr>
            <a:xfrm>
              <a:off x="1835679" y="5149334"/>
              <a:ext cx="3466824" cy="553998"/>
              <a:chOff x="1835679" y="5149334"/>
              <a:chExt cx="3466824" cy="553998"/>
            </a:xfrm>
          </p:grpSpPr>
          <p:grpSp>
            <p:nvGrpSpPr>
              <p:cNvPr id="331" name="Groupe 330">
                <a:extLst>
                  <a:ext uri="{FF2B5EF4-FFF2-40B4-BE49-F238E27FC236}">
                    <a16:creationId xmlns:a16="http://schemas.microsoft.com/office/drawing/2014/main" id="{8DA7CB9C-FF53-4B24-86AB-53D119C6131B}"/>
                  </a:ext>
                </a:extLst>
              </p:cNvPr>
              <p:cNvGrpSpPr/>
              <p:nvPr/>
            </p:nvGrpSpPr>
            <p:grpSpPr>
              <a:xfrm>
                <a:off x="1835679" y="5174333"/>
                <a:ext cx="3405719" cy="504000"/>
                <a:chOff x="1907629" y="2782399"/>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782399"/>
                  <a:ext cx="271472" cy="504000"/>
                  <a:chOff x="1903658" y="4015785"/>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062503" y="514933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Réaliser et formaliser des analyses s'appuyant sur une variété de matériaux et des préconisations articulées aux problématiques spécifiques du client </a:t>
                </a:r>
              </a:p>
            </p:txBody>
          </p:sp>
        </p:grpSp>
      </p:grpSp>
      <p:grpSp>
        <p:nvGrpSpPr>
          <p:cNvPr id="5" name="Groupe 4">
            <a:extLst>
              <a:ext uri="{FF2B5EF4-FFF2-40B4-BE49-F238E27FC236}">
                <a16:creationId xmlns:a16="http://schemas.microsoft.com/office/drawing/2014/main" id="{A6B097FC-5196-48B0-B647-ECA0A72680ED}"/>
              </a:ext>
            </a:extLst>
          </p:cNvPr>
          <p:cNvGrpSpPr/>
          <p:nvPr/>
        </p:nvGrpSpPr>
        <p:grpSpPr>
          <a:xfrm>
            <a:off x="205409" y="3926327"/>
            <a:ext cx="7142579" cy="507831"/>
            <a:chOff x="205409" y="3986344"/>
            <a:chExt cx="7142579" cy="5078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40204"/>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3986344"/>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Intervenir sur le logiciel de comptabilité pour résoudre les cas complexes</a:t>
              </a:r>
            </a:p>
          </p:txBody>
        </p:sp>
        <p:sp>
          <p:nvSpPr>
            <p:cNvPr id="322" name="Rectangle 321">
              <a:extLst>
                <a:ext uri="{FF2B5EF4-FFF2-40B4-BE49-F238E27FC236}">
                  <a16:creationId xmlns:a16="http://schemas.microsoft.com/office/drawing/2014/main" id="{CB191A3C-EC4D-4967-98BE-4B8C913179DF}"/>
                </a:ext>
              </a:extLst>
            </p:cNvPr>
            <p:cNvSpPr/>
            <p:nvPr/>
          </p:nvSpPr>
          <p:spPr>
            <a:xfrm>
              <a:off x="2087320" y="398825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3988259"/>
              <a:ext cx="271472" cy="504000"/>
              <a:chOff x="1903658" y="4003285"/>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032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368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4020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Maîtriser l'ensemble des fonctionnalités et gérer les cas complexes</a:t>
              </a:r>
            </a:p>
          </p:txBody>
        </p:sp>
      </p:grpSp>
      <p:grpSp>
        <p:nvGrpSpPr>
          <p:cNvPr id="33" name="Groupe 32">
            <a:extLst>
              <a:ext uri="{FF2B5EF4-FFF2-40B4-BE49-F238E27FC236}">
                <a16:creationId xmlns:a16="http://schemas.microsoft.com/office/drawing/2014/main" id="{097971C0-204F-4541-AFE7-B82AAF282DB9}"/>
              </a:ext>
            </a:extLst>
          </p:cNvPr>
          <p:cNvGrpSpPr/>
          <p:nvPr/>
        </p:nvGrpSpPr>
        <p:grpSpPr>
          <a:xfrm>
            <a:off x="205409" y="4523980"/>
            <a:ext cx="7208162" cy="553998"/>
            <a:chOff x="205409" y="4533214"/>
            <a:chExt cx="7208162" cy="553998"/>
          </a:xfrm>
        </p:grpSpPr>
        <p:sp>
          <p:nvSpPr>
            <p:cNvPr id="327" name="Rectangle 326">
              <a:extLst>
                <a:ext uri="{FF2B5EF4-FFF2-40B4-BE49-F238E27FC236}">
                  <a16:creationId xmlns:a16="http://schemas.microsoft.com/office/drawing/2014/main" id="{0D475A1B-461C-4A9A-A236-90831B4E7702}"/>
                </a:ext>
              </a:extLst>
            </p:cNvPr>
            <p:cNvSpPr/>
            <p:nvPr/>
          </p:nvSpPr>
          <p:spPr>
            <a:xfrm>
              <a:off x="2087320" y="455821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1" name="Groupe 20">
              <a:extLst>
                <a:ext uri="{FF2B5EF4-FFF2-40B4-BE49-F238E27FC236}">
                  <a16:creationId xmlns:a16="http://schemas.microsoft.com/office/drawing/2014/main" id="{1C70AA49-BA04-49E8-AED4-ACCB3A7C44B6}"/>
                </a:ext>
              </a:extLst>
            </p:cNvPr>
            <p:cNvGrpSpPr/>
            <p:nvPr/>
          </p:nvGrpSpPr>
          <p:grpSpPr>
            <a:xfrm>
              <a:off x="205409" y="4533214"/>
              <a:ext cx="7208162" cy="553998"/>
              <a:chOff x="98900" y="4533214"/>
              <a:chExt cx="7208162" cy="553998"/>
            </a:xfrm>
          </p:grpSpPr>
          <p:sp>
            <p:nvSpPr>
              <p:cNvPr id="258" name="ZoneTexte 257">
                <a:extLst>
                  <a:ext uri="{FF2B5EF4-FFF2-40B4-BE49-F238E27FC236}">
                    <a16:creationId xmlns:a16="http://schemas.microsoft.com/office/drawing/2014/main" id="{850CAB72-FA7C-431B-8774-E5F68B7CBF1D}"/>
                  </a:ext>
                </a:extLst>
              </p:cNvPr>
              <p:cNvSpPr txBox="1"/>
              <p:nvPr/>
            </p:nvSpPr>
            <p:spPr>
              <a:xfrm>
                <a:off x="98900" y="4533214"/>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5" name="Rectangle 354">
                <a:extLst>
                  <a:ext uri="{FF2B5EF4-FFF2-40B4-BE49-F238E27FC236}">
                    <a16:creationId xmlns:a16="http://schemas.microsoft.com/office/drawing/2014/main" id="{98A41055-EB25-480F-941E-B1A9FFC91A90}"/>
                  </a:ext>
                </a:extLst>
              </p:cNvPr>
              <p:cNvSpPr/>
              <p:nvPr/>
            </p:nvSpPr>
            <p:spPr>
              <a:xfrm>
                <a:off x="5220049" y="4556298"/>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Superviser la mise en place d’un nouveau SI comptable et financier à l’échelle du cabinet </a:t>
                </a:r>
              </a:p>
            </p:txBody>
          </p:sp>
          <p:grpSp>
            <p:nvGrpSpPr>
              <p:cNvPr id="3" name="Groupe 2">
                <a:extLst>
                  <a:ext uri="{FF2B5EF4-FFF2-40B4-BE49-F238E27FC236}">
                    <a16:creationId xmlns:a16="http://schemas.microsoft.com/office/drawing/2014/main" id="{F51F7E95-89B1-4975-9B62-9B3F9F5E1C45}"/>
                  </a:ext>
                </a:extLst>
              </p:cNvPr>
              <p:cNvGrpSpPr/>
              <p:nvPr/>
            </p:nvGrpSpPr>
            <p:grpSpPr>
              <a:xfrm>
                <a:off x="1835679" y="4533214"/>
                <a:ext cx="3466824" cy="553998"/>
                <a:chOff x="1835679" y="4533214"/>
                <a:chExt cx="3466824" cy="553998"/>
              </a:xfrm>
            </p:grpSpPr>
            <p:grpSp>
              <p:nvGrpSpPr>
                <p:cNvPr id="328" name="Groupe 327">
                  <a:extLst>
                    <a:ext uri="{FF2B5EF4-FFF2-40B4-BE49-F238E27FC236}">
                      <a16:creationId xmlns:a16="http://schemas.microsoft.com/office/drawing/2014/main" id="{4394A870-D55C-4120-BBF3-7E72C0412132}"/>
                    </a:ext>
                  </a:extLst>
                </p:cNvPr>
                <p:cNvGrpSpPr/>
                <p:nvPr/>
              </p:nvGrpSpPr>
              <p:grpSpPr>
                <a:xfrm>
                  <a:off x="1835679" y="4558213"/>
                  <a:ext cx="271472" cy="504000"/>
                  <a:chOff x="1903658" y="40157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157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062503" y="453321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les évolutions réglementaires, économiques et technologiques pour créer et diffuser de nouveaux process et modes de travail </a:t>
                  </a:r>
                </a:p>
              </p:txBody>
            </p:sp>
          </p:grpSp>
        </p:grpSp>
      </p:grpSp>
      <p:grpSp>
        <p:nvGrpSpPr>
          <p:cNvPr id="9" name="Groupe 8">
            <a:extLst>
              <a:ext uri="{FF2B5EF4-FFF2-40B4-BE49-F238E27FC236}">
                <a16:creationId xmlns:a16="http://schemas.microsoft.com/office/drawing/2014/main" id="{6CA7F3E2-6C2B-41D3-B0AE-9AA5F821C622}"/>
              </a:ext>
            </a:extLst>
          </p:cNvPr>
          <p:cNvGrpSpPr/>
          <p:nvPr/>
        </p:nvGrpSpPr>
        <p:grpSpPr>
          <a:xfrm>
            <a:off x="205409" y="6696455"/>
            <a:ext cx="7011712" cy="507831"/>
            <a:chOff x="170850" y="6745315"/>
            <a:chExt cx="7011712" cy="507831"/>
          </a:xfrm>
        </p:grpSpPr>
        <p:sp>
          <p:nvSpPr>
            <p:cNvPr id="146" name="ZoneTexte 145">
              <a:extLst>
                <a:ext uri="{FF2B5EF4-FFF2-40B4-BE49-F238E27FC236}">
                  <a16:creationId xmlns:a16="http://schemas.microsoft.com/office/drawing/2014/main" id="{A1936F32-410F-41A3-9409-6D501D1618F3}"/>
                </a:ext>
              </a:extLst>
            </p:cNvPr>
            <p:cNvSpPr txBox="1"/>
            <p:nvPr/>
          </p:nvSpPr>
          <p:spPr>
            <a:xfrm>
              <a:off x="170850" y="6876120"/>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Pilotage de missions</a:t>
              </a:r>
            </a:p>
          </p:txBody>
        </p:sp>
        <p:sp>
          <p:nvSpPr>
            <p:cNvPr id="150" name="Rectangle 149">
              <a:extLst>
                <a:ext uri="{FF2B5EF4-FFF2-40B4-BE49-F238E27FC236}">
                  <a16:creationId xmlns:a16="http://schemas.microsoft.com/office/drawing/2014/main" id="{748FA4ED-B994-43FF-BAFF-BBD559DC4B64}"/>
                </a:ext>
              </a:extLst>
            </p:cNvPr>
            <p:cNvSpPr/>
            <p:nvPr/>
          </p:nvSpPr>
          <p:spPr>
            <a:xfrm>
              <a:off x="5292000" y="6745315"/>
              <a:ext cx="189056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Piloter plusieurs projets : activités comptables, audits internes, management…</a:t>
              </a:r>
            </a:p>
          </p:txBody>
        </p:sp>
        <p:grpSp>
          <p:nvGrpSpPr>
            <p:cNvPr id="274" name="Groupe 273">
              <a:extLst>
                <a:ext uri="{FF2B5EF4-FFF2-40B4-BE49-F238E27FC236}">
                  <a16:creationId xmlns:a16="http://schemas.microsoft.com/office/drawing/2014/main" id="{454A4A30-BCFA-466B-8945-23AAA4F86401}"/>
                </a:ext>
              </a:extLst>
            </p:cNvPr>
            <p:cNvGrpSpPr/>
            <p:nvPr/>
          </p:nvGrpSpPr>
          <p:grpSpPr>
            <a:xfrm>
              <a:off x="1907629" y="6747230"/>
              <a:ext cx="3405719" cy="504000"/>
              <a:chOff x="1907629" y="2769899"/>
              <a:chExt cx="3405719" cy="504000"/>
            </a:xfrm>
          </p:grpSpPr>
          <p:sp>
            <p:nvSpPr>
              <p:cNvPr id="275" name="Rectangle 274">
                <a:extLst>
                  <a:ext uri="{FF2B5EF4-FFF2-40B4-BE49-F238E27FC236}">
                    <a16:creationId xmlns:a16="http://schemas.microsoft.com/office/drawing/2014/main" id="{8FBBD0BE-E7BE-4CF0-8C9B-64BA03BCAA46}"/>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76" name="Groupe 275">
                <a:extLst>
                  <a:ext uri="{FF2B5EF4-FFF2-40B4-BE49-F238E27FC236}">
                    <a16:creationId xmlns:a16="http://schemas.microsoft.com/office/drawing/2014/main" id="{13B0354D-D69A-4AF4-8BBE-ED80B6AFD000}"/>
                  </a:ext>
                </a:extLst>
              </p:cNvPr>
              <p:cNvGrpSpPr/>
              <p:nvPr/>
            </p:nvGrpSpPr>
            <p:grpSpPr>
              <a:xfrm>
                <a:off x="1907629" y="2769899"/>
                <a:ext cx="271472" cy="504000"/>
                <a:chOff x="1903658" y="4003285"/>
                <a:chExt cx="265051" cy="504000"/>
              </a:xfrm>
            </p:grpSpPr>
            <p:cxnSp>
              <p:nvCxnSpPr>
                <p:cNvPr id="277" name="Connecteur droit 276">
                  <a:extLst>
                    <a:ext uri="{FF2B5EF4-FFF2-40B4-BE49-F238E27FC236}">
                      <a16:creationId xmlns:a16="http://schemas.microsoft.com/office/drawing/2014/main" id="{C713B714-8AE4-448C-9E96-45E1052E6A7F}"/>
                    </a:ext>
                  </a:extLst>
                </p:cNvPr>
                <p:cNvCxnSpPr>
                  <a:cxnSpLocks/>
                </p:cNvCxnSpPr>
                <p:nvPr/>
              </p:nvCxnSpPr>
              <p:spPr>
                <a:xfrm>
                  <a:off x="2036183" y="40032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8" name="Ellipse 277">
                  <a:extLst>
                    <a:ext uri="{FF2B5EF4-FFF2-40B4-BE49-F238E27FC236}">
                      <a16:creationId xmlns:a16="http://schemas.microsoft.com/office/drawing/2014/main" id="{E2C4D87B-FEAA-464D-90CA-3F69444D0FCA}"/>
                    </a:ext>
                  </a:extLst>
                </p:cNvPr>
                <p:cNvSpPr/>
                <p:nvPr/>
              </p:nvSpPr>
              <p:spPr>
                <a:xfrm>
                  <a:off x="1903658" y="41368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09" name="Rectangle 308">
              <a:extLst>
                <a:ext uri="{FF2B5EF4-FFF2-40B4-BE49-F238E27FC236}">
                  <a16:creationId xmlns:a16="http://schemas.microsoft.com/office/drawing/2014/main" id="{CDDC9E39-B3CE-4563-AFE2-535D68E9F78B}"/>
                </a:ext>
              </a:extLst>
            </p:cNvPr>
            <p:cNvSpPr/>
            <p:nvPr/>
          </p:nvSpPr>
          <p:spPr>
            <a:xfrm>
              <a:off x="2123652" y="6799175"/>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Coordonner plusieurs projets stratégiques et développer les relais de gestion de projet</a:t>
              </a:r>
            </a:p>
          </p:txBody>
        </p:sp>
      </p:grpSp>
      <p:grpSp>
        <p:nvGrpSpPr>
          <p:cNvPr id="8" name="Groupe 7">
            <a:extLst>
              <a:ext uri="{FF2B5EF4-FFF2-40B4-BE49-F238E27FC236}">
                <a16:creationId xmlns:a16="http://schemas.microsoft.com/office/drawing/2014/main" id="{993F7CA8-E473-4807-9C14-6F564BCEFA4B}"/>
              </a:ext>
            </a:extLst>
          </p:cNvPr>
          <p:cNvGrpSpPr/>
          <p:nvPr/>
        </p:nvGrpSpPr>
        <p:grpSpPr>
          <a:xfrm>
            <a:off x="205409" y="7230482"/>
            <a:ext cx="7246836" cy="553998"/>
            <a:chOff x="170850" y="7398898"/>
            <a:chExt cx="7246836" cy="553998"/>
          </a:xfrm>
        </p:grpSpPr>
        <p:grpSp>
          <p:nvGrpSpPr>
            <p:cNvPr id="7" name="Groupe 6">
              <a:extLst>
                <a:ext uri="{FF2B5EF4-FFF2-40B4-BE49-F238E27FC236}">
                  <a16:creationId xmlns:a16="http://schemas.microsoft.com/office/drawing/2014/main" id="{0A52485A-3E07-4BB7-804E-943390C8A814}"/>
                </a:ext>
              </a:extLst>
            </p:cNvPr>
            <p:cNvGrpSpPr/>
            <p:nvPr/>
          </p:nvGrpSpPr>
          <p:grpSpPr>
            <a:xfrm>
              <a:off x="170850" y="7421982"/>
              <a:ext cx="7246836" cy="507831"/>
              <a:chOff x="170850" y="7421982"/>
              <a:chExt cx="7246836" cy="507831"/>
            </a:xfrm>
          </p:grpSpPr>
          <p:sp>
            <p:nvSpPr>
              <p:cNvPr id="152" name="ZoneTexte 151">
                <a:extLst>
                  <a:ext uri="{FF2B5EF4-FFF2-40B4-BE49-F238E27FC236}">
                    <a16:creationId xmlns:a16="http://schemas.microsoft.com/office/drawing/2014/main" id="{70132C6E-972C-452D-8D00-793A50CEDF12}"/>
                  </a:ext>
                </a:extLst>
              </p:cNvPr>
              <p:cNvSpPr txBox="1"/>
              <p:nvPr/>
            </p:nvSpPr>
            <p:spPr>
              <a:xfrm>
                <a:off x="170850" y="7552787"/>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Posture conseil</a:t>
                </a:r>
              </a:p>
            </p:txBody>
          </p:sp>
          <p:sp>
            <p:nvSpPr>
              <p:cNvPr id="157" name="Rectangle 156">
                <a:extLst>
                  <a:ext uri="{FF2B5EF4-FFF2-40B4-BE49-F238E27FC236}">
                    <a16:creationId xmlns:a16="http://schemas.microsoft.com/office/drawing/2014/main" id="{93403E25-0A40-4BA7-9516-F68F6C0C2609}"/>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Conseiller et présenter au dirigeant les investissements pertinents à réaliser pour l’année en cours</a:t>
                </a:r>
              </a:p>
            </p:txBody>
          </p:sp>
          <p:grpSp>
            <p:nvGrpSpPr>
              <p:cNvPr id="279" name="Groupe 278">
                <a:extLst>
                  <a:ext uri="{FF2B5EF4-FFF2-40B4-BE49-F238E27FC236}">
                    <a16:creationId xmlns:a16="http://schemas.microsoft.com/office/drawing/2014/main" id="{5394A287-A9BE-4B43-9419-9D1EAC7F3D75}"/>
                  </a:ext>
                </a:extLst>
              </p:cNvPr>
              <p:cNvGrpSpPr/>
              <p:nvPr/>
            </p:nvGrpSpPr>
            <p:grpSpPr>
              <a:xfrm>
                <a:off x="1907629" y="7423897"/>
                <a:ext cx="3405719" cy="504000"/>
                <a:chOff x="1907629" y="2851649"/>
                <a:chExt cx="3405719" cy="504000"/>
              </a:xfrm>
            </p:grpSpPr>
            <p:sp>
              <p:nvSpPr>
                <p:cNvPr id="280" name="Rectangle 279">
                  <a:extLst>
                    <a:ext uri="{FF2B5EF4-FFF2-40B4-BE49-F238E27FC236}">
                      <a16:creationId xmlns:a16="http://schemas.microsoft.com/office/drawing/2014/main" id="{F55AB939-CD25-4BCF-8437-89F00232C956}"/>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1" name="Groupe 280">
                  <a:extLst>
                    <a:ext uri="{FF2B5EF4-FFF2-40B4-BE49-F238E27FC236}">
                      <a16:creationId xmlns:a16="http://schemas.microsoft.com/office/drawing/2014/main" id="{CAE4AFF3-920B-4973-8467-0D486E3C6C72}"/>
                    </a:ext>
                  </a:extLst>
                </p:cNvPr>
                <p:cNvGrpSpPr/>
                <p:nvPr/>
              </p:nvGrpSpPr>
              <p:grpSpPr>
                <a:xfrm>
                  <a:off x="1907629" y="2851649"/>
                  <a:ext cx="271472" cy="504000"/>
                  <a:chOff x="1903658" y="4085035"/>
                  <a:chExt cx="265051" cy="504000"/>
                </a:xfrm>
              </p:grpSpPr>
              <p:cxnSp>
                <p:nvCxnSpPr>
                  <p:cNvPr id="282" name="Connecteur droit 281">
                    <a:extLst>
                      <a:ext uri="{FF2B5EF4-FFF2-40B4-BE49-F238E27FC236}">
                        <a16:creationId xmlns:a16="http://schemas.microsoft.com/office/drawing/2014/main" id="{9A24C6C8-03CA-47C2-8AF1-05447202FBCA}"/>
                      </a:ext>
                    </a:extLst>
                  </p:cNvPr>
                  <p:cNvCxnSpPr>
                    <a:cxnSpLocks/>
                  </p:cNvCxnSpPr>
                  <p:nvPr/>
                </p:nvCxnSpPr>
                <p:spPr>
                  <a:xfrm>
                    <a:off x="2036183" y="408503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83" name="Ellipse 282">
                    <a:extLst>
                      <a:ext uri="{FF2B5EF4-FFF2-40B4-BE49-F238E27FC236}">
                        <a16:creationId xmlns:a16="http://schemas.microsoft.com/office/drawing/2014/main" id="{B0038783-9AC1-4E64-B8EE-5FDE44E03F56}"/>
                      </a:ext>
                    </a:extLst>
                  </p:cNvPr>
                  <p:cNvSpPr/>
                  <p:nvPr/>
                </p:nvSpPr>
                <p:spPr>
                  <a:xfrm>
                    <a:off x="1903658" y="421858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310" name="Rectangle 309">
              <a:extLst>
                <a:ext uri="{FF2B5EF4-FFF2-40B4-BE49-F238E27FC236}">
                  <a16:creationId xmlns:a16="http://schemas.microsoft.com/office/drawing/2014/main" id="{938A828C-F1F3-437F-99C7-9C3D2E5C8099}"/>
                </a:ext>
              </a:extLst>
            </p:cNvPr>
            <p:cNvSpPr/>
            <p:nvPr/>
          </p:nvSpPr>
          <p:spPr>
            <a:xfrm>
              <a:off x="2123652" y="7398898"/>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Engager son interlocuteur dans des prises de décision stratégiques à travers des recommandations d'actions argumentées </a:t>
              </a:r>
            </a:p>
          </p:txBody>
        </p:sp>
      </p:grpSp>
      <p:grpSp>
        <p:nvGrpSpPr>
          <p:cNvPr id="6" name="Groupe 5">
            <a:extLst>
              <a:ext uri="{FF2B5EF4-FFF2-40B4-BE49-F238E27FC236}">
                <a16:creationId xmlns:a16="http://schemas.microsoft.com/office/drawing/2014/main" id="{614F0B23-B208-444D-8822-447A2E3A4E97}"/>
              </a:ext>
            </a:extLst>
          </p:cNvPr>
          <p:cNvGrpSpPr/>
          <p:nvPr/>
        </p:nvGrpSpPr>
        <p:grpSpPr>
          <a:xfrm>
            <a:off x="205409" y="7810676"/>
            <a:ext cx="7208161" cy="553998"/>
            <a:chOff x="170850" y="7936107"/>
            <a:chExt cx="7208161" cy="553998"/>
          </a:xfrm>
        </p:grpSpPr>
        <p:sp>
          <p:nvSpPr>
            <p:cNvPr id="159" name="ZoneTexte 158">
              <a:extLst>
                <a:ext uri="{FF2B5EF4-FFF2-40B4-BE49-F238E27FC236}">
                  <a16:creationId xmlns:a16="http://schemas.microsoft.com/office/drawing/2014/main" id="{AED06FB0-3919-4DF9-92EE-D25405EBDFFE}"/>
                </a:ext>
              </a:extLst>
            </p:cNvPr>
            <p:cNvSpPr txBox="1"/>
            <p:nvPr/>
          </p:nvSpPr>
          <p:spPr>
            <a:xfrm>
              <a:off x="170850" y="8113079"/>
              <a:ext cx="1881125"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166" name="Rectangle 165">
              <a:extLst>
                <a:ext uri="{FF2B5EF4-FFF2-40B4-BE49-F238E27FC236}">
                  <a16:creationId xmlns:a16="http://schemas.microsoft.com/office/drawing/2014/main" id="{BD80CCF4-B9EB-41CD-8FD1-F9615466F506}"/>
                </a:ext>
              </a:extLst>
            </p:cNvPr>
            <p:cNvSpPr/>
            <p:nvPr/>
          </p:nvSpPr>
          <p:spPr>
            <a:xfrm>
              <a:off x="5280606" y="7959191"/>
              <a:ext cx="2098405"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Structurer les partenariats nécessaires à l’atteinte des objectifs de développement du cabinet </a:t>
              </a:r>
            </a:p>
          </p:txBody>
        </p:sp>
        <p:grpSp>
          <p:nvGrpSpPr>
            <p:cNvPr id="284" name="Groupe 283">
              <a:extLst>
                <a:ext uri="{FF2B5EF4-FFF2-40B4-BE49-F238E27FC236}">
                  <a16:creationId xmlns:a16="http://schemas.microsoft.com/office/drawing/2014/main" id="{F746DAAB-D927-45BB-9FCB-576354257FFD}"/>
                </a:ext>
              </a:extLst>
            </p:cNvPr>
            <p:cNvGrpSpPr/>
            <p:nvPr/>
          </p:nvGrpSpPr>
          <p:grpSpPr>
            <a:xfrm>
              <a:off x="1907629" y="7961106"/>
              <a:ext cx="3405719" cy="504000"/>
              <a:chOff x="1907629" y="2840107"/>
              <a:chExt cx="3405719" cy="504000"/>
            </a:xfrm>
          </p:grpSpPr>
          <p:sp>
            <p:nvSpPr>
              <p:cNvPr id="285" name="Rectangle 284">
                <a:extLst>
                  <a:ext uri="{FF2B5EF4-FFF2-40B4-BE49-F238E27FC236}">
                    <a16:creationId xmlns:a16="http://schemas.microsoft.com/office/drawing/2014/main" id="{B5F23234-B91E-43DE-A72C-DAA77F8506D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6" name="Groupe 285">
                <a:extLst>
                  <a:ext uri="{FF2B5EF4-FFF2-40B4-BE49-F238E27FC236}">
                    <a16:creationId xmlns:a16="http://schemas.microsoft.com/office/drawing/2014/main" id="{82DC49F5-2079-436E-9F2E-A165D9E0F30C}"/>
                  </a:ext>
                </a:extLst>
              </p:cNvPr>
              <p:cNvGrpSpPr/>
              <p:nvPr/>
            </p:nvGrpSpPr>
            <p:grpSpPr>
              <a:xfrm>
                <a:off x="1907629" y="2840107"/>
                <a:ext cx="271472" cy="504000"/>
                <a:chOff x="1903658" y="4073493"/>
                <a:chExt cx="265051" cy="504000"/>
              </a:xfrm>
            </p:grpSpPr>
            <p:cxnSp>
              <p:nvCxnSpPr>
                <p:cNvPr id="287" name="Connecteur droit 286">
                  <a:extLst>
                    <a:ext uri="{FF2B5EF4-FFF2-40B4-BE49-F238E27FC236}">
                      <a16:creationId xmlns:a16="http://schemas.microsoft.com/office/drawing/2014/main" id="{89E7ECA1-A53A-4F40-90C5-52CCB294E248}"/>
                    </a:ext>
                  </a:extLst>
                </p:cNvPr>
                <p:cNvCxnSpPr>
                  <a:cxnSpLocks/>
                </p:cNvCxnSpPr>
                <p:nvPr/>
              </p:nvCxnSpPr>
              <p:spPr>
                <a:xfrm>
                  <a:off x="2036183" y="4073493"/>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88" name="Ellipse 287">
                  <a:extLst>
                    <a:ext uri="{FF2B5EF4-FFF2-40B4-BE49-F238E27FC236}">
                      <a16:creationId xmlns:a16="http://schemas.microsoft.com/office/drawing/2014/main" id="{57202339-D59D-4461-8116-F8D42BE8BF9A}"/>
                    </a:ext>
                  </a:extLst>
                </p:cNvPr>
                <p:cNvSpPr/>
                <p:nvPr/>
              </p:nvSpPr>
              <p:spPr>
                <a:xfrm>
                  <a:off x="1903658" y="4207041"/>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11" name="Rectangle 310">
              <a:extLst>
                <a:ext uri="{FF2B5EF4-FFF2-40B4-BE49-F238E27FC236}">
                  <a16:creationId xmlns:a16="http://schemas.microsoft.com/office/drawing/2014/main" id="{078D288C-AF4C-4578-9D15-856B26BBC17A}"/>
                </a:ext>
              </a:extLst>
            </p:cNvPr>
            <p:cNvSpPr/>
            <p:nvPr/>
          </p:nvSpPr>
          <p:spPr>
            <a:xfrm>
              <a:off x="2123652" y="7936107"/>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la construction d'offres commerciales, entretenir un réseau de partenaires et apporteurs d'affaires </a:t>
              </a:r>
            </a:p>
          </p:txBody>
        </p:sp>
      </p:grpSp>
      <p:grpSp>
        <p:nvGrpSpPr>
          <p:cNvPr id="4" name="Groupe 3">
            <a:extLst>
              <a:ext uri="{FF2B5EF4-FFF2-40B4-BE49-F238E27FC236}">
                <a16:creationId xmlns:a16="http://schemas.microsoft.com/office/drawing/2014/main" id="{AC46EA92-C6A4-4A1E-9FF0-65E01F348B60}"/>
              </a:ext>
            </a:extLst>
          </p:cNvPr>
          <p:cNvGrpSpPr/>
          <p:nvPr/>
        </p:nvGrpSpPr>
        <p:grpSpPr>
          <a:xfrm>
            <a:off x="205409" y="8390870"/>
            <a:ext cx="7118414" cy="553998"/>
            <a:chOff x="170850" y="9089982"/>
            <a:chExt cx="7118414" cy="553998"/>
          </a:xfrm>
        </p:grpSpPr>
        <p:sp>
          <p:nvSpPr>
            <p:cNvPr id="192" name="ZoneTexte 191">
              <a:extLst>
                <a:ext uri="{FF2B5EF4-FFF2-40B4-BE49-F238E27FC236}">
                  <a16:creationId xmlns:a16="http://schemas.microsoft.com/office/drawing/2014/main" id="{F46F39FA-44B0-492E-9CF8-226EC78E1A40}"/>
                </a:ext>
              </a:extLst>
            </p:cNvPr>
            <p:cNvSpPr txBox="1"/>
            <p:nvPr/>
          </p:nvSpPr>
          <p:spPr>
            <a:xfrm>
              <a:off x="170850" y="9166926"/>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Management d'une équipe interne et/ou externe</a:t>
              </a:r>
            </a:p>
          </p:txBody>
        </p:sp>
        <p:sp>
          <p:nvSpPr>
            <p:cNvPr id="197" name="Rectangle 196">
              <a:extLst>
                <a:ext uri="{FF2B5EF4-FFF2-40B4-BE49-F238E27FC236}">
                  <a16:creationId xmlns:a16="http://schemas.microsoft.com/office/drawing/2014/main" id="{B1359D42-E81C-4459-A332-56F79DD00CEC}"/>
                </a:ext>
              </a:extLst>
            </p:cNvPr>
            <p:cNvSpPr/>
            <p:nvPr/>
          </p:nvSpPr>
          <p:spPr>
            <a:xfrm>
              <a:off x="5292000" y="9113066"/>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Gérer la répartition des dossiers selon les spécialités et l’expérience des membres de l’équipe</a:t>
              </a:r>
            </a:p>
          </p:txBody>
        </p:sp>
        <p:grpSp>
          <p:nvGrpSpPr>
            <p:cNvPr id="294" name="Groupe 293">
              <a:extLst>
                <a:ext uri="{FF2B5EF4-FFF2-40B4-BE49-F238E27FC236}">
                  <a16:creationId xmlns:a16="http://schemas.microsoft.com/office/drawing/2014/main" id="{F5267D8D-2190-427D-87ED-5B76CE2D3759}"/>
                </a:ext>
              </a:extLst>
            </p:cNvPr>
            <p:cNvGrpSpPr/>
            <p:nvPr/>
          </p:nvGrpSpPr>
          <p:grpSpPr>
            <a:xfrm>
              <a:off x="1907629" y="9114981"/>
              <a:ext cx="3405719" cy="504000"/>
              <a:chOff x="1907629" y="2828565"/>
              <a:chExt cx="3405719" cy="504000"/>
            </a:xfrm>
          </p:grpSpPr>
          <p:sp>
            <p:nvSpPr>
              <p:cNvPr id="295" name="Rectangle 294">
                <a:extLst>
                  <a:ext uri="{FF2B5EF4-FFF2-40B4-BE49-F238E27FC236}">
                    <a16:creationId xmlns:a16="http://schemas.microsoft.com/office/drawing/2014/main" id="{36E4CDC1-352D-4AC4-ACE1-36F02052256E}"/>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6" name="Groupe 295">
                <a:extLst>
                  <a:ext uri="{FF2B5EF4-FFF2-40B4-BE49-F238E27FC236}">
                    <a16:creationId xmlns:a16="http://schemas.microsoft.com/office/drawing/2014/main" id="{DBAFB43F-1C1B-4127-8234-BA461B43408B}"/>
                  </a:ext>
                </a:extLst>
              </p:cNvPr>
              <p:cNvGrpSpPr/>
              <p:nvPr/>
            </p:nvGrpSpPr>
            <p:grpSpPr>
              <a:xfrm>
                <a:off x="1907629" y="2828565"/>
                <a:ext cx="271472" cy="504000"/>
                <a:chOff x="1903658" y="4061951"/>
                <a:chExt cx="265051" cy="504000"/>
              </a:xfrm>
            </p:grpSpPr>
            <p:cxnSp>
              <p:nvCxnSpPr>
                <p:cNvPr id="297" name="Connecteur droit 296">
                  <a:extLst>
                    <a:ext uri="{FF2B5EF4-FFF2-40B4-BE49-F238E27FC236}">
                      <a16:creationId xmlns:a16="http://schemas.microsoft.com/office/drawing/2014/main" id="{50F872D9-BAB1-4722-8CF2-809269432D53}"/>
                    </a:ext>
                  </a:extLst>
                </p:cNvPr>
                <p:cNvCxnSpPr>
                  <a:cxnSpLocks/>
                </p:cNvCxnSpPr>
                <p:nvPr/>
              </p:nvCxnSpPr>
              <p:spPr>
                <a:xfrm>
                  <a:off x="2036183" y="4061951"/>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98" name="Ellipse 297">
                  <a:extLst>
                    <a:ext uri="{FF2B5EF4-FFF2-40B4-BE49-F238E27FC236}">
                      <a16:creationId xmlns:a16="http://schemas.microsoft.com/office/drawing/2014/main" id="{FCAC2CB0-F6EE-41CB-8E03-3270E504169D}"/>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13" name="Rectangle 312">
              <a:extLst>
                <a:ext uri="{FF2B5EF4-FFF2-40B4-BE49-F238E27FC236}">
                  <a16:creationId xmlns:a16="http://schemas.microsoft.com/office/drawing/2014/main" id="{E69A4BE1-A336-40CC-9A0D-FF97DC6C52D9}"/>
                </a:ext>
              </a:extLst>
            </p:cNvPr>
            <p:cNvSpPr/>
            <p:nvPr/>
          </p:nvSpPr>
          <p:spPr>
            <a:xfrm>
              <a:off x="2123652" y="90899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Identifier les forces et axes d'amélioration de l'équipe, anticiper et gérer les problématiques collectives</a:t>
              </a:r>
            </a:p>
          </p:txBody>
        </p:sp>
      </p:grpSp>
      <p:grpSp>
        <p:nvGrpSpPr>
          <p:cNvPr id="20" name="Groupe 19">
            <a:extLst>
              <a:ext uri="{FF2B5EF4-FFF2-40B4-BE49-F238E27FC236}">
                <a16:creationId xmlns:a16="http://schemas.microsoft.com/office/drawing/2014/main" id="{0812D4E0-34C6-4B8B-8FD2-A2FC546F28A5}"/>
              </a:ext>
            </a:extLst>
          </p:cNvPr>
          <p:cNvGrpSpPr/>
          <p:nvPr/>
        </p:nvGrpSpPr>
        <p:grpSpPr>
          <a:xfrm>
            <a:off x="205409" y="8971064"/>
            <a:ext cx="7197748" cy="504000"/>
            <a:chOff x="149688" y="8956058"/>
            <a:chExt cx="7197748" cy="504000"/>
          </a:xfrm>
        </p:grpSpPr>
        <p:sp>
          <p:nvSpPr>
            <p:cNvPr id="199" name="ZoneTexte 198">
              <a:extLst>
                <a:ext uri="{FF2B5EF4-FFF2-40B4-BE49-F238E27FC236}">
                  <a16:creationId xmlns:a16="http://schemas.microsoft.com/office/drawing/2014/main" id="{63888419-8F27-4E06-BAF9-93A666E44B68}"/>
                </a:ext>
              </a:extLst>
            </p:cNvPr>
            <p:cNvSpPr txBox="1"/>
            <p:nvPr/>
          </p:nvSpPr>
          <p:spPr>
            <a:xfrm>
              <a:off x="149688" y="9008003"/>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la performance d'une organisation</a:t>
              </a:r>
            </a:p>
          </p:txBody>
        </p:sp>
        <p:sp>
          <p:nvSpPr>
            <p:cNvPr id="204" name="Rectangle 203">
              <a:extLst>
                <a:ext uri="{FF2B5EF4-FFF2-40B4-BE49-F238E27FC236}">
                  <a16:creationId xmlns:a16="http://schemas.microsoft.com/office/drawing/2014/main" id="{A554381F-87AE-4F2C-9E94-EF419FDA560C}"/>
                </a:ext>
              </a:extLst>
            </p:cNvPr>
            <p:cNvSpPr/>
            <p:nvPr/>
          </p:nvSpPr>
          <p:spPr>
            <a:xfrm>
              <a:off x="5270838" y="9023392"/>
              <a:ext cx="2076598"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Définir les axes de développement de la DAF </a:t>
              </a:r>
            </a:p>
          </p:txBody>
        </p:sp>
        <p:sp>
          <p:nvSpPr>
            <p:cNvPr id="300" name="Rectangle 299">
              <a:extLst>
                <a:ext uri="{FF2B5EF4-FFF2-40B4-BE49-F238E27FC236}">
                  <a16:creationId xmlns:a16="http://schemas.microsoft.com/office/drawing/2014/main" id="{70EE1117-E30E-4928-B4E6-5072D91CA748}"/>
                </a:ext>
              </a:extLst>
            </p:cNvPr>
            <p:cNvSpPr/>
            <p:nvPr/>
          </p:nvSpPr>
          <p:spPr>
            <a:xfrm>
              <a:off x="2031599" y="8956058"/>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1" name="Groupe 300">
              <a:extLst>
                <a:ext uri="{FF2B5EF4-FFF2-40B4-BE49-F238E27FC236}">
                  <a16:creationId xmlns:a16="http://schemas.microsoft.com/office/drawing/2014/main" id="{E177271E-CE78-49E7-802F-C69D626B0CE0}"/>
                </a:ext>
              </a:extLst>
            </p:cNvPr>
            <p:cNvGrpSpPr/>
            <p:nvPr/>
          </p:nvGrpSpPr>
          <p:grpSpPr>
            <a:xfrm>
              <a:off x="1886467" y="8956058"/>
              <a:ext cx="271472" cy="504000"/>
              <a:chOff x="1903658" y="4026368"/>
              <a:chExt cx="265051" cy="504000"/>
            </a:xfrm>
          </p:grpSpPr>
          <p:cxnSp>
            <p:nvCxnSpPr>
              <p:cNvPr id="302" name="Connecteur droit 301">
                <a:extLst>
                  <a:ext uri="{FF2B5EF4-FFF2-40B4-BE49-F238E27FC236}">
                    <a16:creationId xmlns:a16="http://schemas.microsoft.com/office/drawing/2014/main" id="{BC9853AB-814E-498D-B0FD-FCE302B9B639}"/>
                  </a:ext>
                </a:extLst>
              </p:cNvPr>
              <p:cNvCxnSpPr>
                <a:cxnSpLocks/>
              </p:cNvCxnSpPr>
              <p:nvPr/>
            </p:nvCxnSpPr>
            <p:spPr>
              <a:xfrm>
                <a:off x="2036183" y="4026368"/>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3" name="Ellipse 302">
                <a:extLst>
                  <a:ext uri="{FF2B5EF4-FFF2-40B4-BE49-F238E27FC236}">
                    <a16:creationId xmlns:a16="http://schemas.microsoft.com/office/drawing/2014/main" id="{91DC32A8-9F7A-4372-BAD3-F03BB01C8E65}"/>
                  </a:ext>
                </a:extLst>
              </p:cNvPr>
              <p:cNvSpPr/>
              <p:nvPr/>
            </p:nvSpPr>
            <p:spPr>
              <a:xfrm>
                <a:off x="1903658" y="4159916"/>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14" name="Rectangle 313">
              <a:extLst>
                <a:ext uri="{FF2B5EF4-FFF2-40B4-BE49-F238E27FC236}">
                  <a16:creationId xmlns:a16="http://schemas.microsoft.com/office/drawing/2014/main" id="{BC3DFF81-E5D2-46E9-BEA1-66DD508C5F06}"/>
                </a:ext>
              </a:extLst>
            </p:cNvPr>
            <p:cNvSpPr/>
            <p:nvPr/>
          </p:nvSpPr>
          <p:spPr>
            <a:xfrm>
              <a:off x="2102490" y="9008003"/>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la stratégie de son pôle d'activité selon les orientations générales de l'entreprise </a:t>
              </a:r>
            </a:p>
          </p:txBody>
        </p:sp>
      </p:grpSp>
      <p:grpSp>
        <p:nvGrpSpPr>
          <p:cNvPr id="25" name="Groupe 24">
            <a:extLst>
              <a:ext uri="{FF2B5EF4-FFF2-40B4-BE49-F238E27FC236}">
                <a16:creationId xmlns:a16="http://schemas.microsoft.com/office/drawing/2014/main" id="{9F3CBDF6-B1A3-49E2-A666-CB5C4511FFD6}"/>
              </a:ext>
            </a:extLst>
          </p:cNvPr>
          <p:cNvGrpSpPr/>
          <p:nvPr/>
        </p:nvGrpSpPr>
        <p:grpSpPr>
          <a:xfrm>
            <a:off x="205409" y="9501260"/>
            <a:ext cx="7218909" cy="553998"/>
            <a:chOff x="149689" y="9509924"/>
            <a:chExt cx="7218909" cy="553998"/>
          </a:xfrm>
        </p:grpSpPr>
        <p:sp>
          <p:nvSpPr>
            <p:cNvPr id="206" name="ZoneTexte 205">
              <a:extLst>
                <a:ext uri="{FF2B5EF4-FFF2-40B4-BE49-F238E27FC236}">
                  <a16:creationId xmlns:a16="http://schemas.microsoft.com/office/drawing/2014/main" id="{2F0F39F0-3617-45CA-A410-E130D4762BB0}"/>
                </a:ext>
              </a:extLst>
            </p:cNvPr>
            <p:cNvSpPr txBox="1"/>
            <p:nvPr/>
          </p:nvSpPr>
          <p:spPr>
            <a:xfrm>
              <a:off x="149689" y="9586868"/>
              <a:ext cx="169492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Confidentialité et déontologie</a:t>
              </a:r>
            </a:p>
          </p:txBody>
        </p:sp>
        <p:sp>
          <p:nvSpPr>
            <p:cNvPr id="215" name="Rectangle 214">
              <a:extLst>
                <a:ext uri="{FF2B5EF4-FFF2-40B4-BE49-F238E27FC236}">
                  <a16:creationId xmlns:a16="http://schemas.microsoft.com/office/drawing/2014/main" id="{6981F2A9-4C9B-4727-8E9A-837C8D9BB937}"/>
                </a:ext>
              </a:extLst>
            </p:cNvPr>
            <p:cNvSpPr/>
            <p:nvPr/>
          </p:nvSpPr>
          <p:spPr>
            <a:xfrm>
              <a:off x="5292000" y="9602257"/>
              <a:ext cx="2076598"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Établir les règles de confidentialité au sein de la DAF</a:t>
              </a:r>
            </a:p>
          </p:txBody>
        </p:sp>
        <p:grpSp>
          <p:nvGrpSpPr>
            <p:cNvPr id="22" name="Groupe 21">
              <a:extLst>
                <a:ext uri="{FF2B5EF4-FFF2-40B4-BE49-F238E27FC236}">
                  <a16:creationId xmlns:a16="http://schemas.microsoft.com/office/drawing/2014/main" id="{17504158-D92B-4A1F-B247-1E7E93AA3638}"/>
                </a:ext>
              </a:extLst>
            </p:cNvPr>
            <p:cNvGrpSpPr/>
            <p:nvPr/>
          </p:nvGrpSpPr>
          <p:grpSpPr>
            <a:xfrm>
              <a:off x="1886467" y="9509924"/>
              <a:ext cx="3456023" cy="553998"/>
              <a:chOff x="1886467" y="9509924"/>
              <a:chExt cx="3456023" cy="553998"/>
            </a:xfrm>
          </p:grpSpPr>
          <p:sp>
            <p:nvSpPr>
              <p:cNvPr id="305" name="Rectangle 304">
                <a:extLst>
                  <a:ext uri="{FF2B5EF4-FFF2-40B4-BE49-F238E27FC236}">
                    <a16:creationId xmlns:a16="http://schemas.microsoft.com/office/drawing/2014/main" id="{03A9F112-8D7D-470B-8216-8E8121980673}"/>
                  </a:ext>
                </a:extLst>
              </p:cNvPr>
              <p:cNvSpPr/>
              <p:nvPr/>
            </p:nvSpPr>
            <p:spPr>
              <a:xfrm>
                <a:off x="2031599" y="953492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6" name="Groupe 305">
                <a:extLst>
                  <a:ext uri="{FF2B5EF4-FFF2-40B4-BE49-F238E27FC236}">
                    <a16:creationId xmlns:a16="http://schemas.microsoft.com/office/drawing/2014/main" id="{8DDB2C01-0F02-401E-9BA2-9C9559BBCA82}"/>
                  </a:ext>
                </a:extLst>
              </p:cNvPr>
              <p:cNvGrpSpPr/>
              <p:nvPr/>
            </p:nvGrpSpPr>
            <p:grpSpPr>
              <a:xfrm>
                <a:off x="1886467" y="9534923"/>
                <a:ext cx="271472" cy="504000"/>
                <a:chOff x="1903658" y="4058648"/>
                <a:chExt cx="265051" cy="504000"/>
              </a:xfrm>
            </p:grpSpPr>
            <p:cxnSp>
              <p:nvCxnSpPr>
                <p:cNvPr id="307" name="Connecteur droit 306">
                  <a:extLst>
                    <a:ext uri="{FF2B5EF4-FFF2-40B4-BE49-F238E27FC236}">
                      <a16:creationId xmlns:a16="http://schemas.microsoft.com/office/drawing/2014/main" id="{00DB3F7E-5295-4B24-AB05-0B5D1A3E72A0}"/>
                    </a:ext>
                  </a:extLst>
                </p:cNvPr>
                <p:cNvCxnSpPr>
                  <a:cxnSpLocks/>
                </p:cNvCxnSpPr>
                <p:nvPr/>
              </p:nvCxnSpPr>
              <p:spPr>
                <a:xfrm>
                  <a:off x="2036183" y="405864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08" name="Ellipse 307">
                  <a:extLst>
                    <a:ext uri="{FF2B5EF4-FFF2-40B4-BE49-F238E27FC236}">
                      <a16:creationId xmlns:a16="http://schemas.microsoft.com/office/drawing/2014/main" id="{7AE117B9-5083-4E4A-8F0C-245D41700E36}"/>
                    </a:ext>
                  </a:extLst>
                </p:cNvPr>
                <p:cNvSpPr/>
                <p:nvPr/>
              </p:nvSpPr>
              <p:spPr>
                <a:xfrm>
                  <a:off x="1903658" y="419219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315" name="Rectangle 314">
                <a:extLst>
                  <a:ext uri="{FF2B5EF4-FFF2-40B4-BE49-F238E27FC236}">
                    <a16:creationId xmlns:a16="http://schemas.microsoft.com/office/drawing/2014/main" id="{5822B215-FA1A-45A4-BB6E-06DBB40EF555}"/>
                  </a:ext>
                </a:extLst>
              </p:cNvPr>
              <p:cNvSpPr/>
              <p:nvPr/>
            </p:nvSpPr>
            <p:spPr>
              <a:xfrm>
                <a:off x="2102490" y="950992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Garantir une organisation du travail respectant la confidentialité et les règles déontologiques à l'échelle du cabinet</a:t>
                </a:r>
              </a:p>
            </p:txBody>
          </p:sp>
        </p:grpSp>
      </p:grpSp>
      <p:grpSp>
        <p:nvGrpSpPr>
          <p:cNvPr id="24" name="Groupe 23">
            <a:extLst>
              <a:ext uri="{FF2B5EF4-FFF2-40B4-BE49-F238E27FC236}">
                <a16:creationId xmlns:a16="http://schemas.microsoft.com/office/drawing/2014/main" id="{5E869F70-0588-4E9C-B96E-453CA2761C07}"/>
              </a:ext>
            </a:extLst>
          </p:cNvPr>
          <p:cNvGrpSpPr/>
          <p:nvPr/>
        </p:nvGrpSpPr>
        <p:grpSpPr>
          <a:xfrm>
            <a:off x="205409" y="10113188"/>
            <a:ext cx="7112952" cy="553998"/>
            <a:chOff x="149689" y="10113188"/>
            <a:chExt cx="7112952" cy="553998"/>
          </a:xfrm>
        </p:grpSpPr>
        <p:sp>
          <p:nvSpPr>
            <p:cNvPr id="151" name="ZoneTexte 150">
              <a:extLst>
                <a:ext uri="{FF2B5EF4-FFF2-40B4-BE49-F238E27FC236}">
                  <a16:creationId xmlns:a16="http://schemas.microsoft.com/office/drawing/2014/main" id="{8D34B878-9831-49FD-A388-14D41F3A593B}"/>
                </a:ext>
              </a:extLst>
            </p:cNvPr>
            <p:cNvSpPr txBox="1"/>
            <p:nvPr/>
          </p:nvSpPr>
          <p:spPr>
            <a:xfrm>
              <a:off x="149689" y="10113188"/>
              <a:ext cx="1694922"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Recrutement et intégration des ressources humaines</a:t>
              </a:r>
            </a:p>
          </p:txBody>
        </p:sp>
        <p:sp>
          <p:nvSpPr>
            <p:cNvPr id="154" name="Rectangle 153">
              <a:extLst>
                <a:ext uri="{FF2B5EF4-FFF2-40B4-BE49-F238E27FC236}">
                  <a16:creationId xmlns:a16="http://schemas.microsoft.com/office/drawing/2014/main" id="{1CE0C129-E96F-4114-94C0-88CF022859CA}"/>
                </a:ext>
              </a:extLst>
            </p:cNvPr>
            <p:cNvSpPr/>
            <p:nvPr/>
          </p:nvSpPr>
          <p:spPr>
            <a:xfrm>
              <a:off x="5292000" y="10136272"/>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Identifier les compétences clés de la DAF et en déduire les besoins de recrutement</a:t>
              </a:r>
            </a:p>
          </p:txBody>
        </p:sp>
        <p:grpSp>
          <p:nvGrpSpPr>
            <p:cNvPr id="23" name="Groupe 22">
              <a:extLst>
                <a:ext uri="{FF2B5EF4-FFF2-40B4-BE49-F238E27FC236}">
                  <a16:creationId xmlns:a16="http://schemas.microsoft.com/office/drawing/2014/main" id="{1DEA9D5A-EC9F-4D0C-8396-337F603D1F06}"/>
                </a:ext>
              </a:extLst>
            </p:cNvPr>
            <p:cNvGrpSpPr/>
            <p:nvPr/>
          </p:nvGrpSpPr>
          <p:grpSpPr>
            <a:xfrm>
              <a:off x="1886467" y="10113188"/>
              <a:ext cx="3456023" cy="553998"/>
              <a:chOff x="1907629" y="10055967"/>
              <a:chExt cx="3456023" cy="553998"/>
            </a:xfrm>
          </p:grpSpPr>
          <p:grpSp>
            <p:nvGrpSpPr>
              <p:cNvPr id="156" name="Groupe 155">
                <a:extLst>
                  <a:ext uri="{FF2B5EF4-FFF2-40B4-BE49-F238E27FC236}">
                    <a16:creationId xmlns:a16="http://schemas.microsoft.com/office/drawing/2014/main" id="{0C1D419C-68DB-4CC5-B514-3B63F633C447}"/>
                  </a:ext>
                </a:extLst>
              </p:cNvPr>
              <p:cNvGrpSpPr/>
              <p:nvPr/>
            </p:nvGrpSpPr>
            <p:grpSpPr>
              <a:xfrm>
                <a:off x="1907629" y="10080966"/>
                <a:ext cx="3405719" cy="504000"/>
                <a:chOff x="1907629" y="2837217"/>
                <a:chExt cx="3405719" cy="504000"/>
              </a:xfrm>
            </p:grpSpPr>
            <p:sp>
              <p:nvSpPr>
                <p:cNvPr id="158" name="Rectangle 157">
                  <a:extLst>
                    <a:ext uri="{FF2B5EF4-FFF2-40B4-BE49-F238E27FC236}">
                      <a16:creationId xmlns:a16="http://schemas.microsoft.com/office/drawing/2014/main" id="{51327A4D-4D79-41F5-912D-1997C7D96291}"/>
                    </a:ext>
                  </a:extLst>
                </p:cNvPr>
                <p:cNvSpPr/>
                <p:nvPr/>
              </p:nvSpPr>
              <p:spPr>
                <a:xfrm>
                  <a:off x="2052761" y="283721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0" name="Groupe 159">
                  <a:extLst>
                    <a:ext uri="{FF2B5EF4-FFF2-40B4-BE49-F238E27FC236}">
                      <a16:creationId xmlns:a16="http://schemas.microsoft.com/office/drawing/2014/main" id="{E387F380-E39A-4F95-AAD5-EE006E3C3000}"/>
                    </a:ext>
                  </a:extLst>
                </p:cNvPr>
                <p:cNvGrpSpPr/>
                <p:nvPr/>
              </p:nvGrpSpPr>
              <p:grpSpPr>
                <a:xfrm>
                  <a:off x="1907629" y="2837217"/>
                  <a:ext cx="271472" cy="504000"/>
                  <a:chOff x="1903658" y="4070603"/>
                  <a:chExt cx="265051" cy="504000"/>
                </a:xfrm>
              </p:grpSpPr>
              <p:cxnSp>
                <p:nvCxnSpPr>
                  <p:cNvPr id="163" name="Connecteur droit 162">
                    <a:extLst>
                      <a:ext uri="{FF2B5EF4-FFF2-40B4-BE49-F238E27FC236}">
                        <a16:creationId xmlns:a16="http://schemas.microsoft.com/office/drawing/2014/main" id="{67DC8FA4-B34A-4E12-975A-63AC9791177A}"/>
                      </a:ext>
                    </a:extLst>
                  </p:cNvPr>
                  <p:cNvCxnSpPr>
                    <a:cxnSpLocks/>
                  </p:cNvCxnSpPr>
                  <p:nvPr/>
                </p:nvCxnSpPr>
                <p:spPr>
                  <a:xfrm>
                    <a:off x="2036183" y="4070603"/>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4" name="Ellipse 163">
                    <a:extLst>
                      <a:ext uri="{FF2B5EF4-FFF2-40B4-BE49-F238E27FC236}">
                        <a16:creationId xmlns:a16="http://schemas.microsoft.com/office/drawing/2014/main" id="{0A907733-81B6-4B2A-B0BB-70EDCF34AF41}"/>
                      </a:ext>
                    </a:extLst>
                  </p:cNvPr>
                  <p:cNvSpPr/>
                  <p:nvPr/>
                </p:nvSpPr>
                <p:spPr>
                  <a:xfrm>
                    <a:off x="1903658" y="4204151"/>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147" name="Rectangle 146">
                <a:extLst>
                  <a:ext uri="{FF2B5EF4-FFF2-40B4-BE49-F238E27FC236}">
                    <a16:creationId xmlns:a16="http://schemas.microsoft.com/office/drawing/2014/main" id="{5F32599E-92FE-48C1-97F9-37301664E608}"/>
                  </a:ext>
                </a:extLst>
              </p:cNvPr>
              <p:cNvSpPr/>
              <p:nvPr/>
            </p:nvSpPr>
            <p:spPr>
              <a:xfrm>
                <a:off x="2123652" y="10055967"/>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besoins, élaborer une stratégie de recrutement et d'intégration des ressources humaines </a:t>
                </a:r>
              </a:p>
            </p:txBody>
          </p:sp>
        </p:grpSp>
      </p:grpSp>
      <p:grpSp>
        <p:nvGrpSpPr>
          <p:cNvPr id="142" name="Groupe 141">
            <a:extLst>
              <a:ext uri="{FF2B5EF4-FFF2-40B4-BE49-F238E27FC236}">
                <a16:creationId xmlns:a16="http://schemas.microsoft.com/office/drawing/2014/main" id="{5B2669BD-A698-45A3-B8EE-50028A361F60}"/>
              </a:ext>
            </a:extLst>
          </p:cNvPr>
          <p:cNvGrpSpPr/>
          <p:nvPr/>
        </p:nvGrpSpPr>
        <p:grpSpPr>
          <a:xfrm>
            <a:off x="3995753" y="1501255"/>
            <a:ext cx="3456384" cy="481018"/>
            <a:chOff x="3635821" y="1491960"/>
            <a:chExt cx="3456384" cy="481018"/>
          </a:xfrm>
        </p:grpSpPr>
        <p:grpSp>
          <p:nvGrpSpPr>
            <p:cNvPr id="143" name="Groupe 142">
              <a:extLst>
                <a:ext uri="{FF2B5EF4-FFF2-40B4-BE49-F238E27FC236}">
                  <a16:creationId xmlns:a16="http://schemas.microsoft.com/office/drawing/2014/main" id="{EB30E6B5-078A-43CE-B7BC-66EA8B2BEBE5}"/>
                </a:ext>
              </a:extLst>
            </p:cNvPr>
            <p:cNvGrpSpPr/>
            <p:nvPr/>
          </p:nvGrpSpPr>
          <p:grpSpPr>
            <a:xfrm>
              <a:off x="3747100" y="1491960"/>
              <a:ext cx="3129082" cy="451140"/>
              <a:chOff x="3747100" y="1491960"/>
              <a:chExt cx="3129082" cy="451140"/>
            </a:xfrm>
          </p:grpSpPr>
          <p:sp>
            <p:nvSpPr>
              <p:cNvPr id="178" name="Rectangle 177">
                <a:extLst>
                  <a:ext uri="{FF2B5EF4-FFF2-40B4-BE49-F238E27FC236}">
                    <a16:creationId xmlns:a16="http://schemas.microsoft.com/office/drawing/2014/main" id="{110665C6-4DF1-404C-8634-330780DEC4F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81" name="ZoneTexte 180">
                <a:extLst>
                  <a:ext uri="{FF2B5EF4-FFF2-40B4-BE49-F238E27FC236}">
                    <a16:creationId xmlns:a16="http://schemas.microsoft.com/office/drawing/2014/main" id="{9E7E277A-7E87-47D3-8349-2ECF27124CAE}"/>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44" name="Groupe 143">
              <a:extLst>
                <a:ext uri="{FF2B5EF4-FFF2-40B4-BE49-F238E27FC236}">
                  <a16:creationId xmlns:a16="http://schemas.microsoft.com/office/drawing/2014/main" id="{7DD8564C-D640-41A4-A9AA-768DE0CACAF8}"/>
                </a:ext>
              </a:extLst>
            </p:cNvPr>
            <p:cNvGrpSpPr/>
            <p:nvPr/>
          </p:nvGrpSpPr>
          <p:grpSpPr>
            <a:xfrm>
              <a:off x="5145033" y="1669592"/>
              <a:ext cx="1192567" cy="303386"/>
              <a:chOff x="5501712" y="1669592"/>
              <a:chExt cx="1192567" cy="303386"/>
            </a:xfrm>
          </p:grpSpPr>
          <p:sp>
            <p:nvSpPr>
              <p:cNvPr id="176" name="ZoneTexte 175">
                <a:extLst>
                  <a:ext uri="{FF2B5EF4-FFF2-40B4-BE49-F238E27FC236}">
                    <a16:creationId xmlns:a16="http://schemas.microsoft.com/office/drawing/2014/main" id="{8D00A938-74A8-4F4D-9654-649F9954BB0E}"/>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7" name="Ellipse 176">
                <a:extLst>
                  <a:ext uri="{FF2B5EF4-FFF2-40B4-BE49-F238E27FC236}">
                    <a16:creationId xmlns:a16="http://schemas.microsoft.com/office/drawing/2014/main" id="{AB39D70A-871F-466F-932B-55513BA03AAF}"/>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45" name="Groupe 144">
              <a:extLst>
                <a:ext uri="{FF2B5EF4-FFF2-40B4-BE49-F238E27FC236}">
                  <a16:creationId xmlns:a16="http://schemas.microsoft.com/office/drawing/2014/main" id="{8AC67B79-56FC-476D-ADBA-42A2FA3E60FC}"/>
                </a:ext>
              </a:extLst>
            </p:cNvPr>
            <p:cNvGrpSpPr/>
            <p:nvPr/>
          </p:nvGrpSpPr>
          <p:grpSpPr>
            <a:xfrm>
              <a:off x="5899638" y="1669592"/>
              <a:ext cx="1192567" cy="303386"/>
              <a:chOff x="6322879" y="1669592"/>
              <a:chExt cx="1192567" cy="303386"/>
            </a:xfrm>
          </p:grpSpPr>
          <p:sp>
            <p:nvSpPr>
              <p:cNvPr id="174" name="ZoneTexte 173">
                <a:extLst>
                  <a:ext uri="{FF2B5EF4-FFF2-40B4-BE49-F238E27FC236}">
                    <a16:creationId xmlns:a16="http://schemas.microsoft.com/office/drawing/2014/main" id="{7BD23E10-B55C-4139-B3A8-237AA75F55B3}"/>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75" name="Ellipse 174">
                <a:extLst>
                  <a:ext uri="{FF2B5EF4-FFF2-40B4-BE49-F238E27FC236}">
                    <a16:creationId xmlns:a16="http://schemas.microsoft.com/office/drawing/2014/main" id="{B2BEFBAC-F38C-4A6A-B46C-A2CAFBEBF7F6}"/>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65" name="Groupe 164">
              <a:extLst>
                <a:ext uri="{FF2B5EF4-FFF2-40B4-BE49-F238E27FC236}">
                  <a16:creationId xmlns:a16="http://schemas.microsoft.com/office/drawing/2014/main" id="{610EA472-E47D-4B32-A415-E713500E91FE}"/>
                </a:ext>
              </a:extLst>
            </p:cNvPr>
            <p:cNvGrpSpPr/>
            <p:nvPr/>
          </p:nvGrpSpPr>
          <p:grpSpPr>
            <a:xfrm>
              <a:off x="4390427" y="1669592"/>
              <a:ext cx="1192567" cy="303386"/>
              <a:chOff x="4680545" y="1669592"/>
              <a:chExt cx="1192567" cy="303386"/>
            </a:xfrm>
          </p:grpSpPr>
          <p:sp>
            <p:nvSpPr>
              <p:cNvPr id="170" name="ZoneTexte 169">
                <a:extLst>
                  <a:ext uri="{FF2B5EF4-FFF2-40B4-BE49-F238E27FC236}">
                    <a16:creationId xmlns:a16="http://schemas.microsoft.com/office/drawing/2014/main" id="{90D70FD2-089D-4DB7-A2A9-F5FC38E2ED08}"/>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73" name="Ellipse 172">
                <a:extLst>
                  <a:ext uri="{FF2B5EF4-FFF2-40B4-BE49-F238E27FC236}">
                    <a16:creationId xmlns:a16="http://schemas.microsoft.com/office/drawing/2014/main" id="{42E2C352-B372-4A03-99C9-21F9A793897E}"/>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67" name="Groupe 166">
              <a:extLst>
                <a:ext uri="{FF2B5EF4-FFF2-40B4-BE49-F238E27FC236}">
                  <a16:creationId xmlns:a16="http://schemas.microsoft.com/office/drawing/2014/main" id="{4C44A311-83C6-4EA9-BC91-E5D19F524614}"/>
                </a:ext>
              </a:extLst>
            </p:cNvPr>
            <p:cNvGrpSpPr/>
            <p:nvPr/>
          </p:nvGrpSpPr>
          <p:grpSpPr>
            <a:xfrm>
              <a:off x="3635821" y="1669592"/>
              <a:ext cx="1192567" cy="303386"/>
              <a:chOff x="3859378" y="1669592"/>
              <a:chExt cx="1192567" cy="303386"/>
            </a:xfrm>
          </p:grpSpPr>
          <p:sp>
            <p:nvSpPr>
              <p:cNvPr id="168" name="ZoneTexte 167">
                <a:extLst>
                  <a:ext uri="{FF2B5EF4-FFF2-40B4-BE49-F238E27FC236}">
                    <a16:creationId xmlns:a16="http://schemas.microsoft.com/office/drawing/2014/main" id="{A88215FB-AFB2-4EDA-9A5A-ABD63EC224F2}"/>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69" name="Ellipse 168">
                <a:extLst>
                  <a:ext uri="{FF2B5EF4-FFF2-40B4-BE49-F238E27FC236}">
                    <a16:creationId xmlns:a16="http://schemas.microsoft.com/office/drawing/2014/main" id="{C4661437-F66D-45F6-B211-B714EF4A87BF}"/>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sp>
        <p:nvSpPr>
          <p:cNvPr id="182" name="ZoneTexte 181">
            <a:extLst>
              <a:ext uri="{FF2B5EF4-FFF2-40B4-BE49-F238E27FC236}">
                <a16:creationId xmlns:a16="http://schemas.microsoft.com/office/drawing/2014/main" id="{B4C0AF07-5CA0-436A-ABEC-DEAC0EF8AB5C}"/>
              </a:ext>
            </a:extLst>
          </p:cNvPr>
          <p:cNvSpPr txBox="1"/>
          <p:nvPr/>
        </p:nvSpPr>
        <p:spPr>
          <a:xfrm>
            <a:off x="240923" y="1220429"/>
            <a:ext cx="4619033"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Directeur Administratif et Financier</a:t>
            </a:r>
          </a:p>
        </p:txBody>
      </p:sp>
      <p:pic>
        <p:nvPicPr>
          <p:cNvPr id="15" name="Image 14" descr="Une image contenant texte, Police, logo, Graphique&#10;&#10;Description générée automatiquement">
            <a:extLst>
              <a:ext uri="{FF2B5EF4-FFF2-40B4-BE49-F238E27FC236}">
                <a16:creationId xmlns:a16="http://schemas.microsoft.com/office/drawing/2014/main" id="{F77090C1-EFDE-A4AF-DE66-A307D48F41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738" y="56907"/>
            <a:ext cx="1117053" cy="922337"/>
          </a:xfrm>
          <a:prstGeom prst="rect">
            <a:avLst/>
          </a:prstGeom>
        </p:spPr>
      </p:pic>
    </p:spTree>
    <p:extLst>
      <p:ext uri="{BB962C8B-B14F-4D97-AF65-F5344CB8AC3E}">
        <p14:creationId xmlns:p14="http://schemas.microsoft.com/office/powerpoint/2010/main" val="175369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ZoneTexte 103">
            <a:extLst>
              <a:ext uri="{FF2B5EF4-FFF2-40B4-BE49-F238E27FC236}">
                <a16:creationId xmlns:a16="http://schemas.microsoft.com/office/drawing/2014/main" id="{4A36D89B-A17D-4E79-AC81-666F9488D64F}"/>
              </a:ext>
            </a:extLst>
          </p:cNvPr>
          <p:cNvSpPr txBox="1"/>
          <p:nvPr/>
        </p:nvSpPr>
        <p:spPr>
          <a:xfrm>
            <a:off x="3996221" y="7692553"/>
            <a:ext cx="3240000" cy="1477328"/>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Métiers des cabinets d’expertise-comptable : Chef de mission, Expert-comptable (sous condition d’obtention du DEC), Consultant finance, Consultant transaction service…</a:t>
            </a:r>
          </a:p>
          <a:p>
            <a:pPr marL="108000" indent="-108000" algn="l">
              <a:buFont typeface="Wingdings" panose="05000000000000000000" pitchFamily="2" charset="2"/>
              <a:buChar char="§"/>
            </a:pPr>
            <a:r>
              <a:rPr lang="fr-FR" dirty="0">
                <a:solidFill>
                  <a:schemeClr val="tx2"/>
                </a:solidFill>
              </a:rPr>
              <a:t>Autres métiers des directions d’entreprise (direction des achats, des ressources humaines, direction générale, etc.) </a:t>
            </a:r>
          </a:p>
          <a:p>
            <a:pPr marL="108000" indent="-108000" algn="l">
              <a:buFont typeface="Wingdings" panose="05000000000000000000" pitchFamily="2" charset="2"/>
              <a:buChar char="§"/>
            </a:pPr>
            <a:r>
              <a:rPr lang="fr-FR" dirty="0">
                <a:solidFill>
                  <a:schemeClr val="tx2"/>
                </a:solidFill>
              </a:rPr>
              <a:t>Consultant en finance, stratégie, organisation ou systèmes d’information en cabinet de conseil</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369971" y="2276058"/>
            <a:ext cx="324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à moyenne taille, le DAF intervient davantage sur des missions de production comptable : contrôle de la conformité légale des procédures comptables, établissement des comptes annuels, gestion des achats, des recouvrements. Il peut également superviser d’autres fonctions support comme les Ressources Humaines</a:t>
            </a:r>
          </a:p>
          <a:p>
            <a:pPr algn="l"/>
            <a:r>
              <a:rPr lang="fr-FR" dirty="0"/>
              <a:t>Dans les grands cabinets, le DAF encadre plusieurs équipes structurées selon leur niveau d’intervention dans le processus comptable et financier : équipes comptables, contrôleurs de gestion, recouvrement, etc. Ses activités sont donc davantage dédiées aux missions de management, de gestion de projets et de coordination.</a:t>
            </a:r>
          </a:p>
        </p:txBody>
      </p:sp>
      <p:sp>
        <p:nvSpPr>
          <p:cNvPr id="82" name="ZoneTexte 81">
            <a:extLst>
              <a:ext uri="{FF2B5EF4-FFF2-40B4-BE49-F238E27FC236}">
                <a16:creationId xmlns:a16="http://schemas.microsoft.com/office/drawing/2014/main" id="{4790275F-7869-48AB-A01B-85061FA25347}"/>
              </a:ext>
            </a:extLst>
          </p:cNvPr>
          <p:cNvSpPr txBox="1"/>
          <p:nvPr/>
        </p:nvSpPr>
        <p:spPr>
          <a:xfrm>
            <a:off x="3935345" y="3257674"/>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96221" y="3701916"/>
            <a:ext cx="3240000" cy="70788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Auditeur ou Chef de mission Comptable au sein d’un cabinet d’expert-comptable ou en entreprise</a:t>
            </a:r>
          </a:p>
          <a:p>
            <a:r>
              <a:rPr lang="fr-FR" dirty="0">
                <a:solidFill>
                  <a:schemeClr val="tx2"/>
                </a:solidFill>
              </a:rPr>
              <a:t>Contrôleur de gestion en entreprise</a:t>
            </a:r>
          </a:p>
          <a:p>
            <a:r>
              <a:rPr lang="fr-FR" dirty="0">
                <a:solidFill>
                  <a:schemeClr val="tx2"/>
                </a:solidFill>
              </a:rPr>
              <a:t>DAF au sein d’un autre cabinet d’expert-comptable</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69125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109" name="ZoneTexte 108">
            <a:extLst>
              <a:ext uri="{FF2B5EF4-FFF2-40B4-BE49-F238E27FC236}">
                <a16:creationId xmlns:a16="http://schemas.microsoft.com/office/drawing/2014/main" id="{AF3D5513-BF9B-4E23-A5CD-D9F5CE73A3B1}"/>
              </a:ext>
            </a:extLst>
          </p:cNvPr>
          <p:cNvSpPr txBox="1"/>
          <p:nvPr/>
        </p:nvSpPr>
        <p:spPr>
          <a:xfrm>
            <a:off x="369971" y="6776365"/>
            <a:ext cx="324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Avec l’expérience, possibilités d’encadrement d’une équipe plus étoffée ou de plusieurs équipes, et, par conséquent, augmentation des activités managériales et de pilotage</a:t>
            </a:r>
          </a:p>
          <a:p>
            <a:pPr algn="l"/>
            <a:r>
              <a:rPr lang="fr-FR" dirty="0"/>
              <a:t>A mesure que l’expérience s’accroît et selon son expérience, possibilité d’intervention directe sur le pilotage d’opérations financières complexes (restructuration, fusion-acquisition…) nécessitant de fortes compétences en matière de prévision financière et d’accompagnement au changement</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4653293"/>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369971" y="4931800"/>
            <a:ext cx="324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dirty="0"/>
              <a:t>Selon l’organisation et la spécialité du cabinet (activités d’expertise-comptable, d’audit, de conseil, etc.), le DAF peut : </a:t>
            </a:r>
          </a:p>
          <a:p>
            <a:pPr algn="l"/>
            <a:r>
              <a:rPr lang="fr-FR" dirty="0"/>
              <a:t>Devoir gérer plus ou moins de dossiers avec une dimension internationale. Si une maîtrise élémentaire de l’anglais est toujours exigée, il peut être demandé au DAF, dans les cabinets gérant majoritairement des dossiers avec une forte dimension internationale, de parler couramment anglais.</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89" name="ZoneTexte 88">
            <a:extLst>
              <a:ext uri="{FF2B5EF4-FFF2-40B4-BE49-F238E27FC236}">
                <a16:creationId xmlns:a16="http://schemas.microsoft.com/office/drawing/2014/main" id="{9C680D0D-EADB-41EF-9406-79332806A869}"/>
              </a:ext>
            </a:extLst>
          </p:cNvPr>
          <p:cNvSpPr txBox="1"/>
          <p:nvPr/>
        </p:nvSpPr>
        <p:spPr>
          <a:xfrm>
            <a:off x="3996221" y="6197808"/>
            <a:ext cx="3240000"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Approfondissement du niveau d’expertise exigé sur les évolutions des réglementations encadrant les normes comptables et financières (normes européennes et internationales)</a:t>
            </a:r>
          </a:p>
          <a:p>
            <a:r>
              <a:rPr lang="fr-FR" dirty="0">
                <a:solidFill>
                  <a:schemeClr val="tx2"/>
                </a:solidFill>
              </a:rPr>
              <a:t>Renforcement des compétences en gestion de projets et en gestion stratégique</a:t>
            </a:r>
          </a:p>
          <a:p>
            <a:r>
              <a:rPr lang="fr-FR" dirty="0">
                <a:solidFill>
                  <a:schemeClr val="tx2"/>
                </a:solidFill>
              </a:rPr>
              <a:t>Maîtrise de l’anglais de plus en plus exigée </a:t>
            </a: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618038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5921970"/>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6008641"/>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sp>
        <p:nvSpPr>
          <p:cNvPr id="107" name="ZoneTexte 106">
            <a:extLst>
              <a:ext uri="{FF2B5EF4-FFF2-40B4-BE49-F238E27FC236}">
                <a16:creationId xmlns:a16="http://schemas.microsoft.com/office/drawing/2014/main" id="{5DC10516-9D5D-42DB-A0AB-164208BC1CCC}"/>
              </a:ext>
            </a:extLst>
          </p:cNvPr>
          <p:cNvSpPr txBox="1"/>
          <p:nvPr/>
        </p:nvSpPr>
        <p:spPr>
          <a:xfrm>
            <a:off x="4088970" y="7397115"/>
            <a:ext cx="323999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945057" y="7467963"/>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88780" y="7662391"/>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92267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651461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77541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8734960"/>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14" name="ZoneTexte 113">
            <a:extLst>
              <a:ext uri="{FF2B5EF4-FFF2-40B4-BE49-F238E27FC236}">
                <a16:creationId xmlns:a16="http://schemas.microsoft.com/office/drawing/2014/main" id="{4526E48D-722A-43F7-BFC7-BD8607EB35A5}"/>
              </a:ext>
            </a:extLst>
          </p:cNvPr>
          <p:cNvSpPr txBox="1"/>
          <p:nvPr/>
        </p:nvSpPr>
        <p:spPr>
          <a:xfrm>
            <a:off x="564664" y="8469684"/>
            <a:ext cx="3085735"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420751" y="8528921"/>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sp>
        <p:nvSpPr>
          <p:cNvPr id="116" name="ZoneTexte 115">
            <a:extLst>
              <a:ext uri="{FF2B5EF4-FFF2-40B4-BE49-F238E27FC236}">
                <a16:creationId xmlns:a16="http://schemas.microsoft.com/office/drawing/2014/main" id="{12FA9338-88D2-4D5C-AA5C-39F8C3581043}"/>
              </a:ext>
            </a:extLst>
          </p:cNvPr>
          <p:cNvSpPr txBox="1"/>
          <p:nvPr/>
        </p:nvSpPr>
        <p:spPr>
          <a:xfrm>
            <a:off x="369971" y="8765122"/>
            <a:ext cx="3271793"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EC dirigeants, directeurs des pôles d’activité, Comptable, Juriste, Contrôleur de gestion, Assistant de direction</a:t>
            </a:r>
          </a:p>
          <a:p>
            <a:pPr algn="l"/>
            <a:r>
              <a:rPr lang="fr-FR" i="1" dirty="0"/>
              <a:t>Relations professionnelles externes </a:t>
            </a:r>
            <a:r>
              <a:rPr lang="fr-FR" dirty="0"/>
              <a:t>: prestataires informatiques, Consultants, Banquiers</a:t>
            </a:r>
          </a:p>
          <a:p>
            <a:pPr algn="l"/>
            <a:r>
              <a:rPr lang="fr-FR" i="1" dirty="0"/>
              <a:t>Télétravail :</a:t>
            </a:r>
            <a:r>
              <a:rPr lang="fr-FR" dirty="0"/>
              <a:t> possible pour une partie significative des activités mais la nécessité d’un contact physique régulier avec les collaborateurs pour assurer un lien managérial peut limiter le recours au télétravail </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96221" y="2278168"/>
            <a:ext cx="2868828" cy="1015663"/>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Formations de niveau Bac+5, par exemple :</a:t>
            </a:r>
            <a:r>
              <a:rPr lang="fr-FR" dirty="0">
                <a:solidFill>
                  <a:schemeClr val="tx2"/>
                </a:solidFill>
              </a:rPr>
              <a:t> </a:t>
            </a:r>
          </a:p>
          <a:p>
            <a:pPr marL="108000" indent="-108000" algn="l">
              <a:buFont typeface="Wingdings" panose="05000000000000000000" pitchFamily="2" charset="2"/>
              <a:buChar char="§"/>
            </a:pPr>
            <a:r>
              <a:rPr lang="fr-FR" dirty="0">
                <a:solidFill>
                  <a:schemeClr val="tx2"/>
                </a:solidFill>
              </a:rPr>
              <a:t>DSCG (Diplôme Supérieur de Comptabilité et Gestion) </a:t>
            </a:r>
          </a:p>
          <a:p>
            <a:pPr marL="108000" indent="-108000" algn="l">
              <a:buFont typeface="Wingdings" panose="05000000000000000000" pitchFamily="2" charset="2"/>
              <a:buChar char="§"/>
            </a:pPr>
            <a:r>
              <a:rPr lang="fr-FR" dirty="0">
                <a:solidFill>
                  <a:schemeClr val="tx2"/>
                </a:solidFill>
              </a:rPr>
              <a:t>Master CCA (Comptabilité Contrôle Audit)</a:t>
            </a:r>
            <a:endParaRPr lang="fr-FR" dirty="0"/>
          </a:p>
          <a:p>
            <a:pPr marL="108000" indent="-108000" algn="l">
              <a:buFont typeface="Wingdings" panose="05000000000000000000" pitchFamily="2" charset="2"/>
              <a:buChar char="§"/>
            </a:pPr>
            <a:r>
              <a:rPr lang="fr-FR" dirty="0"/>
              <a:t>Master 2 en gestion, économie, droit des affaires, finance</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5" name="ZoneTexte 84">
            <a:extLst>
              <a:ext uri="{FF2B5EF4-FFF2-40B4-BE49-F238E27FC236}">
                <a16:creationId xmlns:a16="http://schemas.microsoft.com/office/drawing/2014/main" id="{A3DAED3C-D004-4A7C-9EC9-D69C4C89C860}"/>
              </a:ext>
            </a:extLst>
          </p:cNvPr>
          <p:cNvSpPr txBox="1"/>
          <p:nvPr/>
        </p:nvSpPr>
        <p:spPr>
          <a:xfrm>
            <a:off x="3996221" y="4680411"/>
            <a:ext cx="3240000"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Actualisation des connaissances en matière de normes comptables et financières </a:t>
            </a:r>
          </a:p>
          <a:p>
            <a:r>
              <a:rPr lang="fr-FR" dirty="0">
                <a:solidFill>
                  <a:schemeClr val="tx2"/>
                </a:solidFill>
              </a:rPr>
              <a:t>Actualités économiques et financières (nouvelles modalités d’investissement, rentabilité des investissements, etc.)  </a:t>
            </a:r>
          </a:p>
          <a:p>
            <a:r>
              <a:rPr lang="fr-FR" dirty="0">
                <a:solidFill>
                  <a:schemeClr val="tx2"/>
                </a:solidFill>
              </a:rPr>
              <a:t>Formations à la gestion de projet et à la gestion stratégique</a:t>
            </a:r>
          </a:p>
        </p:txBody>
      </p:sp>
      <p:sp>
        <p:nvSpPr>
          <p:cNvPr id="60" name="ZoneTexte 59">
            <a:extLst>
              <a:ext uri="{FF2B5EF4-FFF2-40B4-BE49-F238E27FC236}">
                <a16:creationId xmlns:a16="http://schemas.microsoft.com/office/drawing/2014/main" id="{08B6C823-A496-4C1D-94DF-B5130DDEF72A}"/>
              </a:ext>
            </a:extLst>
          </p:cNvPr>
          <p:cNvSpPr txBox="1"/>
          <p:nvPr/>
        </p:nvSpPr>
        <p:spPr>
          <a:xfrm>
            <a:off x="3923853" y="4409802"/>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1" name="Connecteur droit 60">
            <a:extLst>
              <a:ext uri="{FF2B5EF4-FFF2-40B4-BE49-F238E27FC236}">
                <a16:creationId xmlns:a16="http://schemas.microsoft.com/office/drawing/2014/main" id="{A375435E-0AFC-4372-835D-4C0AA1C8AFB0}"/>
              </a:ext>
            </a:extLst>
          </p:cNvPr>
          <p:cNvCxnSpPr>
            <a:cxnSpLocks/>
          </p:cNvCxnSpPr>
          <p:nvPr/>
        </p:nvCxnSpPr>
        <p:spPr>
          <a:xfrm flipV="1">
            <a:off x="3964277" y="4670604"/>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50" name="ZoneTexte 49">
            <a:extLst>
              <a:ext uri="{FF2B5EF4-FFF2-40B4-BE49-F238E27FC236}">
                <a16:creationId xmlns:a16="http://schemas.microsoft.com/office/drawing/2014/main" id="{94CFA11A-9C60-42D5-BFAE-56C7A102C7C5}"/>
              </a:ext>
            </a:extLst>
          </p:cNvPr>
          <p:cNvSpPr txBox="1"/>
          <p:nvPr/>
        </p:nvSpPr>
        <p:spPr>
          <a:xfrm>
            <a:off x="240923" y="1220429"/>
            <a:ext cx="4619033"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Directeur Administratif et Financier</a:t>
            </a:r>
          </a:p>
        </p:txBody>
      </p:sp>
      <p:cxnSp>
        <p:nvCxnSpPr>
          <p:cNvPr id="51" name="Connecteur droit 50">
            <a:extLst>
              <a:ext uri="{FF2B5EF4-FFF2-40B4-BE49-F238E27FC236}">
                <a16:creationId xmlns:a16="http://schemas.microsoft.com/office/drawing/2014/main" id="{CBFE5F63-7124-4ED8-B0C5-E675DB6C25B2}"/>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2" name="Image 1" descr="Une image contenant texte, Police, logo, Graphique&#10;&#10;Description générée automatiquement">
            <a:extLst>
              <a:ext uri="{FF2B5EF4-FFF2-40B4-BE49-F238E27FC236}">
                <a16:creationId xmlns:a16="http://schemas.microsoft.com/office/drawing/2014/main" id="{61CD5CA7-D752-B056-4AF1-5D262120969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738" y="56907"/>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7189</TotalTime>
  <Words>1635</Words>
  <Application>Microsoft Office PowerPoint</Application>
  <PresentationFormat>Personnalisé</PresentationFormat>
  <Paragraphs>139</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1139</cp:revision>
  <dcterms:created xsi:type="dcterms:W3CDTF">2014-07-30T08:09:35Z</dcterms:created>
  <dcterms:modified xsi:type="dcterms:W3CDTF">2024-01-18T15:46:45Z</dcterms:modified>
</cp:coreProperties>
</file>