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267" r:id="rId2"/>
    <p:sldId id="269" r:id="rId3"/>
    <p:sldId id="266" r:id="rId4"/>
  </p:sldIdLst>
  <p:sldSz cx="7559675" cy="10691813"/>
  <p:notesSz cx="6858000" cy="9144000"/>
  <p:defaultTextStyle>
    <a:defPPr>
      <a:defRPr lang="fr-FR"/>
    </a:defPPr>
    <a:lvl1pPr marL="0" algn="l" defTabSz="1003381" rtl="0" eaLnBrk="1" latinLnBrk="0" hangingPunct="1">
      <a:defRPr sz="1936" kern="1200">
        <a:solidFill>
          <a:schemeClr val="tx1"/>
        </a:solidFill>
        <a:latin typeface="+mn-lt"/>
        <a:ea typeface="+mn-ea"/>
        <a:cs typeface="+mn-cs"/>
      </a:defRPr>
    </a:lvl1pPr>
    <a:lvl2pPr marL="501691" algn="l" defTabSz="1003381" rtl="0" eaLnBrk="1" latinLnBrk="0" hangingPunct="1">
      <a:defRPr sz="1936" kern="1200">
        <a:solidFill>
          <a:schemeClr val="tx1"/>
        </a:solidFill>
        <a:latin typeface="+mn-lt"/>
        <a:ea typeface="+mn-ea"/>
        <a:cs typeface="+mn-cs"/>
      </a:defRPr>
    </a:lvl2pPr>
    <a:lvl3pPr marL="1003381" algn="l" defTabSz="1003381" rtl="0" eaLnBrk="1" latinLnBrk="0" hangingPunct="1">
      <a:defRPr sz="1936" kern="1200">
        <a:solidFill>
          <a:schemeClr val="tx1"/>
        </a:solidFill>
        <a:latin typeface="+mn-lt"/>
        <a:ea typeface="+mn-ea"/>
        <a:cs typeface="+mn-cs"/>
      </a:defRPr>
    </a:lvl3pPr>
    <a:lvl4pPr marL="1505072" algn="l" defTabSz="1003381" rtl="0" eaLnBrk="1" latinLnBrk="0" hangingPunct="1">
      <a:defRPr sz="1936" kern="1200">
        <a:solidFill>
          <a:schemeClr val="tx1"/>
        </a:solidFill>
        <a:latin typeface="+mn-lt"/>
        <a:ea typeface="+mn-ea"/>
        <a:cs typeface="+mn-cs"/>
      </a:defRPr>
    </a:lvl4pPr>
    <a:lvl5pPr marL="2006762" algn="l" defTabSz="1003381" rtl="0" eaLnBrk="1" latinLnBrk="0" hangingPunct="1">
      <a:defRPr sz="1936" kern="1200">
        <a:solidFill>
          <a:schemeClr val="tx1"/>
        </a:solidFill>
        <a:latin typeface="+mn-lt"/>
        <a:ea typeface="+mn-ea"/>
        <a:cs typeface="+mn-cs"/>
      </a:defRPr>
    </a:lvl5pPr>
    <a:lvl6pPr marL="2508452" algn="l" defTabSz="1003381" rtl="0" eaLnBrk="1" latinLnBrk="0" hangingPunct="1">
      <a:defRPr sz="1936" kern="1200">
        <a:solidFill>
          <a:schemeClr val="tx1"/>
        </a:solidFill>
        <a:latin typeface="+mn-lt"/>
        <a:ea typeface="+mn-ea"/>
        <a:cs typeface="+mn-cs"/>
      </a:defRPr>
    </a:lvl6pPr>
    <a:lvl7pPr marL="3010143" algn="l" defTabSz="1003381" rtl="0" eaLnBrk="1" latinLnBrk="0" hangingPunct="1">
      <a:defRPr sz="1936" kern="1200">
        <a:solidFill>
          <a:schemeClr val="tx1"/>
        </a:solidFill>
        <a:latin typeface="+mn-lt"/>
        <a:ea typeface="+mn-ea"/>
        <a:cs typeface="+mn-cs"/>
      </a:defRPr>
    </a:lvl7pPr>
    <a:lvl8pPr marL="3511833" algn="l" defTabSz="1003381" rtl="0" eaLnBrk="1" latinLnBrk="0" hangingPunct="1">
      <a:defRPr sz="1936" kern="1200">
        <a:solidFill>
          <a:schemeClr val="tx1"/>
        </a:solidFill>
        <a:latin typeface="+mn-lt"/>
        <a:ea typeface="+mn-ea"/>
        <a:cs typeface="+mn-cs"/>
      </a:defRPr>
    </a:lvl8pPr>
    <a:lvl9pPr marL="4013524" algn="l" defTabSz="1003381" rtl="0" eaLnBrk="1" latinLnBrk="0" hangingPunct="1">
      <a:defRPr sz="193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53" userDrawn="1">
          <p15:clr>
            <a:srgbClr val="A4A3A4"/>
          </p15:clr>
        </p15:guide>
        <p15:guide id="2" pos="2381" userDrawn="1">
          <p15:clr>
            <a:srgbClr val="A4A3A4"/>
          </p15:clr>
        </p15:guide>
        <p15:guide id="3" userDrawn="1">
          <p15:clr>
            <a:srgbClr val="A4A3A4"/>
          </p15:clr>
        </p15:guide>
        <p15:guide id="4" pos="4593"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1C92DA"/>
    <a:srgbClr val="146BA0"/>
    <a:srgbClr val="6F6F6F"/>
    <a:srgbClr val="717F1B"/>
    <a:srgbClr val="0E4B70"/>
    <a:srgbClr val="FDFDFD"/>
    <a:srgbClr val="E4F3FC"/>
    <a:srgbClr val="F2F2F3"/>
    <a:srgbClr val="1159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279" autoAdjust="0"/>
    <p:restoredTop sz="96173" autoAdjust="0"/>
  </p:normalViewPr>
  <p:slideViewPr>
    <p:cSldViewPr showGuides="1">
      <p:cViewPr varScale="1">
        <p:scale>
          <a:sx n="71" d="100"/>
          <a:sy n="71" d="100"/>
        </p:scale>
        <p:origin x="2814" y="90"/>
      </p:cViewPr>
      <p:guideLst>
        <p:guide orient="horz" pos="1953"/>
        <p:guide pos="2381"/>
        <p:guide/>
        <p:guide pos="4593"/>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2" d="100"/>
          <a:sy n="52" d="100"/>
        </p:scale>
        <p:origin x="2862"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5433AA28-2258-425B-A8ED-AF8F62972EF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a:extLst>
              <a:ext uri="{FF2B5EF4-FFF2-40B4-BE49-F238E27FC236}">
                <a16:creationId xmlns:a16="http://schemas.microsoft.com/office/drawing/2014/main" id="{996C5241-BE5A-41CE-A622-2B375CAAE09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B9389FE-260E-40F4-96F9-A6ECF292D6C5}" type="datetimeFigureOut">
              <a:rPr lang="fr-FR" smtClean="0"/>
              <a:t>18/01/2024</a:t>
            </a:fld>
            <a:endParaRPr lang="fr-FR"/>
          </a:p>
        </p:txBody>
      </p:sp>
      <p:sp>
        <p:nvSpPr>
          <p:cNvPr id="4" name="Espace réservé du pied de page 3">
            <a:extLst>
              <a:ext uri="{FF2B5EF4-FFF2-40B4-BE49-F238E27FC236}">
                <a16:creationId xmlns:a16="http://schemas.microsoft.com/office/drawing/2014/main" id="{3ED76639-AA0C-4EAD-BD90-CE92B7F0567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12E7E219-A53C-4420-AF71-172BF067C40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2EBD8EF-F367-4C88-8DA3-5C57DE93BCD1}" type="slidenum">
              <a:rPr lang="fr-FR" smtClean="0"/>
              <a:t>‹N°›</a:t>
            </a:fld>
            <a:endParaRPr lang="fr-FR"/>
          </a:p>
        </p:txBody>
      </p:sp>
    </p:spTree>
    <p:extLst>
      <p:ext uri="{BB962C8B-B14F-4D97-AF65-F5344CB8AC3E}">
        <p14:creationId xmlns:p14="http://schemas.microsoft.com/office/powerpoint/2010/main" val="1956369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FDEADC-A468-401D-8355-8F6456D25F9F}" type="datetimeFigureOut">
              <a:rPr lang="fr-FR" smtClean="0"/>
              <a:t>18/01/2024</a:t>
            </a:fld>
            <a:endParaRPr lang="fr-FR"/>
          </a:p>
        </p:txBody>
      </p:sp>
      <p:sp>
        <p:nvSpPr>
          <p:cNvPr id="4" name="Espace réservé de l'image des diapositives 3"/>
          <p:cNvSpPr>
            <a:spLocks noGrp="1" noRot="1" noChangeAspect="1"/>
          </p:cNvSpPr>
          <p:nvPr>
            <p:ph type="sldImg" idx="2"/>
          </p:nvPr>
        </p:nvSpPr>
        <p:spPr>
          <a:xfrm>
            <a:off x="2216150" y="685800"/>
            <a:ext cx="24257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12A834-838F-44AA-8AB8-3A1A38E474C7}" type="slidenum">
              <a:rPr lang="fr-FR" smtClean="0"/>
              <a:t>‹N°›</a:t>
            </a:fld>
            <a:endParaRPr lang="fr-FR"/>
          </a:p>
        </p:txBody>
      </p:sp>
    </p:spTree>
    <p:extLst>
      <p:ext uri="{BB962C8B-B14F-4D97-AF65-F5344CB8AC3E}">
        <p14:creationId xmlns:p14="http://schemas.microsoft.com/office/powerpoint/2010/main" val="319709284"/>
      </p:ext>
    </p:extLst>
  </p:cSld>
  <p:clrMap bg1="lt1" tx1="dk1" bg2="lt2" tx2="dk2" accent1="accent1" accent2="accent2" accent3="accent3" accent4="accent4" accent5="accent5" accent6="accent6" hlink="hlink" folHlink="folHlink"/>
  <p:notesStyle>
    <a:lvl1pPr marL="0" algn="l" defTabSz="1003381" rtl="0" eaLnBrk="1" latinLnBrk="0" hangingPunct="1">
      <a:defRPr sz="1291" kern="1200">
        <a:solidFill>
          <a:schemeClr val="tx1"/>
        </a:solidFill>
        <a:latin typeface="+mn-lt"/>
        <a:ea typeface="+mn-ea"/>
        <a:cs typeface="+mn-cs"/>
      </a:defRPr>
    </a:lvl1pPr>
    <a:lvl2pPr marL="501691" algn="l" defTabSz="1003381" rtl="0" eaLnBrk="1" latinLnBrk="0" hangingPunct="1">
      <a:defRPr sz="1291" kern="1200">
        <a:solidFill>
          <a:schemeClr val="tx1"/>
        </a:solidFill>
        <a:latin typeface="+mn-lt"/>
        <a:ea typeface="+mn-ea"/>
        <a:cs typeface="+mn-cs"/>
      </a:defRPr>
    </a:lvl2pPr>
    <a:lvl3pPr marL="1003381" algn="l" defTabSz="1003381" rtl="0" eaLnBrk="1" latinLnBrk="0" hangingPunct="1">
      <a:defRPr sz="1291" kern="1200">
        <a:solidFill>
          <a:schemeClr val="tx1"/>
        </a:solidFill>
        <a:latin typeface="+mn-lt"/>
        <a:ea typeface="+mn-ea"/>
        <a:cs typeface="+mn-cs"/>
      </a:defRPr>
    </a:lvl3pPr>
    <a:lvl4pPr marL="1505072" algn="l" defTabSz="1003381" rtl="0" eaLnBrk="1" latinLnBrk="0" hangingPunct="1">
      <a:defRPr sz="1291" kern="1200">
        <a:solidFill>
          <a:schemeClr val="tx1"/>
        </a:solidFill>
        <a:latin typeface="+mn-lt"/>
        <a:ea typeface="+mn-ea"/>
        <a:cs typeface="+mn-cs"/>
      </a:defRPr>
    </a:lvl4pPr>
    <a:lvl5pPr marL="2006762" algn="l" defTabSz="1003381" rtl="0" eaLnBrk="1" latinLnBrk="0" hangingPunct="1">
      <a:defRPr sz="1291" kern="1200">
        <a:solidFill>
          <a:schemeClr val="tx1"/>
        </a:solidFill>
        <a:latin typeface="+mn-lt"/>
        <a:ea typeface="+mn-ea"/>
        <a:cs typeface="+mn-cs"/>
      </a:defRPr>
    </a:lvl5pPr>
    <a:lvl6pPr marL="2508452" algn="l" defTabSz="1003381" rtl="0" eaLnBrk="1" latinLnBrk="0" hangingPunct="1">
      <a:defRPr sz="1291" kern="1200">
        <a:solidFill>
          <a:schemeClr val="tx1"/>
        </a:solidFill>
        <a:latin typeface="+mn-lt"/>
        <a:ea typeface="+mn-ea"/>
        <a:cs typeface="+mn-cs"/>
      </a:defRPr>
    </a:lvl6pPr>
    <a:lvl7pPr marL="3010143" algn="l" defTabSz="1003381" rtl="0" eaLnBrk="1" latinLnBrk="0" hangingPunct="1">
      <a:defRPr sz="1291" kern="1200">
        <a:solidFill>
          <a:schemeClr val="tx1"/>
        </a:solidFill>
        <a:latin typeface="+mn-lt"/>
        <a:ea typeface="+mn-ea"/>
        <a:cs typeface="+mn-cs"/>
      </a:defRPr>
    </a:lvl7pPr>
    <a:lvl8pPr marL="3511833" algn="l" defTabSz="1003381" rtl="0" eaLnBrk="1" latinLnBrk="0" hangingPunct="1">
      <a:defRPr sz="1291" kern="1200">
        <a:solidFill>
          <a:schemeClr val="tx1"/>
        </a:solidFill>
        <a:latin typeface="+mn-lt"/>
        <a:ea typeface="+mn-ea"/>
        <a:cs typeface="+mn-cs"/>
      </a:defRPr>
    </a:lvl8pPr>
    <a:lvl9pPr marL="4013524" algn="l" defTabSz="1003381" rtl="0" eaLnBrk="1" latinLnBrk="0" hangingPunct="1">
      <a:defRPr sz="1291"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Ouverture">
    <p:bg>
      <p:bgRef idx="1001">
        <a:schemeClr val="bg1"/>
      </p:bgRef>
    </p:bg>
    <p:spTree>
      <p:nvGrpSpPr>
        <p:cNvPr id="1" name=""/>
        <p:cNvGrpSpPr/>
        <p:nvPr/>
      </p:nvGrpSpPr>
      <p:grpSpPr>
        <a:xfrm>
          <a:off x="0" y="0"/>
          <a:ext cx="0" cy="0"/>
          <a:chOff x="0" y="0"/>
          <a:chExt cx="0" cy="0"/>
        </a:xfrm>
      </p:grpSpPr>
      <p:sp>
        <p:nvSpPr>
          <p:cNvPr id="2" name="Rectangle 1"/>
          <p:cNvSpPr/>
          <p:nvPr userDrawn="1"/>
        </p:nvSpPr>
        <p:spPr>
          <a:xfrm>
            <a:off x="4979911" y="2838787"/>
            <a:ext cx="2574165" cy="112237"/>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3" name="Rectangle 2"/>
          <p:cNvSpPr/>
          <p:nvPr userDrawn="1"/>
        </p:nvSpPr>
        <p:spPr>
          <a:xfrm>
            <a:off x="5560418" y="2692722"/>
            <a:ext cx="1993657" cy="112237"/>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4" name="Rectangle 3"/>
          <p:cNvSpPr/>
          <p:nvPr userDrawn="1"/>
        </p:nvSpPr>
        <p:spPr>
          <a:xfrm>
            <a:off x="6251854" y="2539994"/>
            <a:ext cx="1302223" cy="112237"/>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6" name="Rectangle 5"/>
          <p:cNvSpPr/>
          <p:nvPr userDrawn="1"/>
        </p:nvSpPr>
        <p:spPr>
          <a:xfrm>
            <a:off x="-10698" y="2988557"/>
            <a:ext cx="7564773" cy="112237"/>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sp>
        <p:nvSpPr>
          <p:cNvPr id="7" name="Rectangle 6"/>
          <p:cNvSpPr/>
          <p:nvPr userDrawn="1"/>
        </p:nvSpPr>
        <p:spPr>
          <a:xfrm>
            <a:off x="-15797" y="6400663"/>
            <a:ext cx="7564773" cy="112237"/>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pic>
        <p:nvPicPr>
          <p:cNvPr id="9" name="Image 8"/>
          <p:cNvPicPr>
            <a:picLocks noChangeAspect="1"/>
          </p:cNvPicPr>
          <p:nvPr userDrawn="1"/>
        </p:nvPicPr>
        <p:blipFill rotWithShape="1">
          <a:blip r:embed="rId2">
            <a:extLst>
              <a:ext uri="{28A0092B-C50C-407E-A947-70E740481C1C}">
                <a14:useLocalDpi xmlns:a14="http://schemas.microsoft.com/office/drawing/2010/main" val="0"/>
              </a:ext>
            </a:extLst>
          </a:blip>
          <a:srcRect l="7373" t="20189" b="20189"/>
          <a:stretch/>
        </p:blipFill>
        <p:spPr>
          <a:xfrm>
            <a:off x="3247162" y="3100793"/>
            <a:ext cx="4315759" cy="3299870"/>
          </a:xfrm>
          <a:prstGeom prst="rect">
            <a:avLst/>
          </a:prstGeom>
        </p:spPr>
      </p:pic>
      <p:sp>
        <p:nvSpPr>
          <p:cNvPr id="8" name="Rectangle 7"/>
          <p:cNvSpPr/>
          <p:nvPr userDrawn="1"/>
        </p:nvSpPr>
        <p:spPr>
          <a:xfrm>
            <a:off x="2" y="3100793"/>
            <a:ext cx="4137073" cy="329987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7946" tIns="17946" rIns="17946" bIns="17946" rtlCol="0" anchor="ctr"/>
          <a:lstStyle/>
          <a:p>
            <a:pPr algn="ctr"/>
            <a:endParaRPr lang="fr-FR" sz="698" dirty="0" err="1"/>
          </a:p>
        </p:txBody>
      </p:sp>
      <p:pic>
        <p:nvPicPr>
          <p:cNvPr id="10" name="Imag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668" y="631977"/>
            <a:ext cx="2362705" cy="1410399"/>
          </a:xfrm>
          <a:prstGeom prst="rect">
            <a:avLst/>
          </a:prstGeom>
        </p:spPr>
      </p:pic>
    </p:spTree>
    <p:extLst>
      <p:ext uri="{BB962C8B-B14F-4D97-AF65-F5344CB8AC3E}">
        <p14:creationId xmlns:p14="http://schemas.microsoft.com/office/powerpoint/2010/main" val="476711214"/>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p:bg>
      <p:bgPr>
        <a:solidFill>
          <a:schemeClr val="bg1"/>
        </a:solidFill>
        <a:effectLst/>
      </p:bgPr>
    </p:bg>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a:xfrm>
            <a:off x="21241" y="10174097"/>
            <a:ext cx="892875" cy="335884"/>
          </a:xfrm>
          <a:prstGeom prst="rect">
            <a:avLst/>
          </a:prstGeom>
        </p:spPr>
        <p:txBody>
          <a:bodyPr/>
          <a:lstStyle>
            <a:lvl1pPr>
              <a:defRPr/>
            </a:lvl1pPr>
          </a:lstStyle>
          <a:p>
            <a:r>
              <a:rPr lang="fr-FR" dirty="0"/>
              <a:t>2021</a:t>
            </a:r>
          </a:p>
        </p:txBody>
      </p:sp>
      <p:sp>
        <p:nvSpPr>
          <p:cNvPr id="5" name="Espace réservé du pied de page 4"/>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pic>
        <p:nvPicPr>
          <p:cNvPr id="7" name="Imag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0194" y="3075526"/>
            <a:ext cx="416675" cy="895158"/>
          </a:xfrm>
          <a:prstGeom prst="rect">
            <a:avLst/>
          </a:prstGeom>
        </p:spPr>
      </p:pic>
      <p:sp>
        <p:nvSpPr>
          <p:cNvPr id="6" name="Espace réservé du texte 5"/>
          <p:cNvSpPr>
            <a:spLocks noGrp="1"/>
          </p:cNvSpPr>
          <p:nvPr>
            <p:ph type="body" sz="quarter" idx="12"/>
          </p:nvPr>
        </p:nvSpPr>
        <p:spPr>
          <a:xfrm>
            <a:off x="1137052" y="3101178"/>
            <a:ext cx="6154849" cy="3142621"/>
          </a:xfrm>
          <a:prstGeom prst="rect">
            <a:avLst/>
          </a:prstGeom>
        </p:spPr>
        <p:txBody>
          <a:bodyPr/>
          <a:lstStyle>
            <a:lvl1pPr>
              <a:defRPr sz="2193"/>
            </a:lvl1pPr>
            <a:lvl2pPr marL="182009" indent="0">
              <a:tabLst/>
              <a:defRPr sz="1596"/>
            </a:lvl2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3215860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Page Intermédiaire">
    <p:spTree>
      <p:nvGrpSpPr>
        <p:cNvPr id="1" name=""/>
        <p:cNvGrpSpPr/>
        <p:nvPr/>
      </p:nvGrpSpPr>
      <p:grpSpPr>
        <a:xfrm>
          <a:off x="0" y="0"/>
          <a:ext cx="0" cy="0"/>
          <a:chOff x="0" y="0"/>
          <a:chExt cx="0" cy="0"/>
        </a:xfrm>
      </p:grpSpPr>
      <p:sp>
        <p:nvSpPr>
          <p:cNvPr id="2" name="Titre 1"/>
          <p:cNvSpPr>
            <a:spLocks noGrp="1"/>
          </p:cNvSpPr>
          <p:nvPr>
            <p:ph type="title"/>
          </p:nvPr>
        </p:nvSpPr>
        <p:spPr>
          <a:xfrm>
            <a:off x="590579" y="4789040"/>
            <a:ext cx="1004027" cy="2227476"/>
          </a:xfrm>
          <a:prstGeom prst="rect">
            <a:avLst/>
          </a:prstGeom>
          <a:solidFill>
            <a:srgbClr val="B9557B"/>
          </a:solidFill>
        </p:spPr>
        <p:txBody>
          <a:bodyPr anchor="ctr">
            <a:noAutofit/>
          </a:bodyPr>
          <a:lstStyle>
            <a:lvl1pPr algn="ctr">
              <a:defRPr sz="6530" b="1" cap="all">
                <a:solidFill>
                  <a:schemeClr val="bg1"/>
                </a:solidFill>
                <a:latin typeface="Arial" pitchFamily="34" charset="0"/>
                <a:cs typeface="Arial" pitchFamily="34" charset="0"/>
              </a:defRPr>
            </a:lvl1pPr>
          </a:lstStyle>
          <a:p>
            <a:r>
              <a:rPr lang="fr-FR" dirty="0"/>
              <a:t>Modifiez le style du titre</a:t>
            </a:r>
          </a:p>
        </p:txBody>
      </p:sp>
      <p:sp>
        <p:nvSpPr>
          <p:cNvPr id="3" name="Espace réservé du texte 2"/>
          <p:cNvSpPr>
            <a:spLocks noGrp="1"/>
          </p:cNvSpPr>
          <p:nvPr>
            <p:ph type="body" idx="1"/>
          </p:nvPr>
        </p:nvSpPr>
        <p:spPr>
          <a:xfrm>
            <a:off x="1712724" y="4789040"/>
            <a:ext cx="5374493" cy="2244123"/>
          </a:xfrm>
          <a:prstGeom prst="rect">
            <a:avLst/>
          </a:prstGeom>
        </p:spPr>
        <p:txBody>
          <a:bodyPr anchor="b">
            <a:noAutofit/>
          </a:bodyPr>
          <a:lstStyle>
            <a:lvl1pPr marL="0" indent="0">
              <a:buNone/>
              <a:defRPr sz="2841">
                <a:solidFill>
                  <a:schemeClr val="tx1"/>
                </a:solidFill>
                <a:latin typeface="Arial Narrow" pitchFamily="34" charset="0"/>
              </a:defRPr>
            </a:lvl1pPr>
            <a:lvl2pPr marL="271300" indent="0">
              <a:buNone/>
              <a:defRPr sz="1047">
                <a:solidFill>
                  <a:schemeClr val="tx1">
                    <a:tint val="75000"/>
                  </a:schemeClr>
                </a:solidFill>
              </a:defRPr>
            </a:lvl2pPr>
            <a:lvl3pPr marL="542600" indent="0">
              <a:buNone/>
              <a:defRPr sz="947">
                <a:solidFill>
                  <a:schemeClr val="tx1">
                    <a:tint val="75000"/>
                  </a:schemeClr>
                </a:solidFill>
              </a:defRPr>
            </a:lvl3pPr>
            <a:lvl4pPr marL="813899" indent="0">
              <a:buNone/>
              <a:defRPr sz="848">
                <a:solidFill>
                  <a:schemeClr val="tx1">
                    <a:tint val="75000"/>
                  </a:schemeClr>
                </a:solidFill>
              </a:defRPr>
            </a:lvl4pPr>
            <a:lvl5pPr marL="1085200" indent="0">
              <a:buNone/>
              <a:defRPr sz="848">
                <a:solidFill>
                  <a:schemeClr val="tx1">
                    <a:tint val="75000"/>
                  </a:schemeClr>
                </a:solidFill>
              </a:defRPr>
            </a:lvl5pPr>
            <a:lvl6pPr marL="1356499" indent="0">
              <a:buNone/>
              <a:defRPr sz="848">
                <a:solidFill>
                  <a:schemeClr val="tx1">
                    <a:tint val="75000"/>
                  </a:schemeClr>
                </a:solidFill>
              </a:defRPr>
            </a:lvl6pPr>
            <a:lvl7pPr marL="1627799" indent="0">
              <a:buNone/>
              <a:defRPr sz="848">
                <a:solidFill>
                  <a:schemeClr val="tx1">
                    <a:tint val="75000"/>
                  </a:schemeClr>
                </a:solidFill>
              </a:defRPr>
            </a:lvl7pPr>
            <a:lvl8pPr marL="1899099" indent="0">
              <a:buNone/>
              <a:defRPr sz="848">
                <a:solidFill>
                  <a:schemeClr val="tx1">
                    <a:tint val="75000"/>
                  </a:schemeClr>
                </a:solidFill>
              </a:defRPr>
            </a:lvl8pPr>
            <a:lvl9pPr marL="2170399" indent="0">
              <a:buNone/>
              <a:defRPr sz="848">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a:xfrm>
            <a:off x="21241" y="10174097"/>
            <a:ext cx="892875" cy="335884"/>
          </a:xfrm>
          <a:prstGeom prst="rect">
            <a:avLst/>
          </a:prstGeom>
        </p:spPr>
        <p:txBody>
          <a:bodyPr/>
          <a:lstStyle>
            <a:lvl1pPr>
              <a:defRPr b="1"/>
            </a:lvl1pPr>
          </a:lstStyle>
          <a:p>
            <a:r>
              <a:rPr lang="fr-FR" dirty="0"/>
              <a:t>2021</a:t>
            </a:r>
          </a:p>
        </p:txBody>
      </p:sp>
      <p:sp>
        <p:nvSpPr>
          <p:cNvPr id="5" name="Espace réservé du pied de page 4"/>
          <p:cNvSpPr>
            <a:spLocks noGrp="1"/>
          </p:cNvSpPr>
          <p:nvPr>
            <p:ph type="ftr" sz="quarter" idx="11"/>
          </p:nvPr>
        </p:nvSpPr>
        <p:spPr>
          <a:xfrm>
            <a:off x="1417424" y="10134987"/>
            <a:ext cx="4902010" cy="334121"/>
          </a:xfrm>
          <a:prstGeom prst="rect">
            <a:avLst/>
          </a:prstGeom>
        </p:spPr>
        <p:txBody>
          <a:bodyPr/>
          <a:lstStyle>
            <a:lvl1pPr>
              <a:defRPr b="1"/>
            </a:lvl1pPr>
          </a:lstStyle>
          <a:p>
            <a:r>
              <a:rPr lang="fr-FR" dirty="0"/>
              <a:t>Étude sur les mutations des métiers et des compétences dans la branche des EC et des CAC</a:t>
            </a:r>
          </a:p>
        </p:txBody>
      </p:sp>
    </p:spTree>
    <p:extLst>
      <p:ext uri="{BB962C8B-B14F-4D97-AF65-F5344CB8AC3E}">
        <p14:creationId xmlns:p14="http://schemas.microsoft.com/office/powerpoint/2010/main" val="4155717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u">
    <p:spTree>
      <p:nvGrpSpPr>
        <p:cNvPr id="1" name=""/>
        <p:cNvGrpSpPr/>
        <p:nvPr/>
      </p:nvGrpSpPr>
      <p:grpSpPr>
        <a:xfrm>
          <a:off x="0" y="0"/>
          <a:ext cx="0" cy="0"/>
          <a:chOff x="0" y="0"/>
          <a:chExt cx="0" cy="0"/>
        </a:xfrm>
      </p:grpSpPr>
      <p:sp>
        <p:nvSpPr>
          <p:cNvPr id="2" name="Titre 1"/>
          <p:cNvSpPr>
            <a:spLocks noGrp="1"/>
          </p:cNvSpPr>
          <p:nvPr>
            <p:ph type="title"/>
          </p:nvPr>
        </p:nvSpPr>
        <p:spPr>
          <a:xfrm>
            <a:off x="1254865" y="3324"/>
            <a:ext cx="6304810" cy="1428209"/>
          </a:xfrm>
          <a:prstGeom prst="rect">
            <a:avLst/>
          </a:prstGeom>
        </p:spPr>
        <p:txBody>
          <a:bodyPr/>
          <a:lstStyle>
            <a:lvl1pPr>
              <a:defRPr sz="1196"/>
            </a:lvl1pPr>
          </a:lstStyle>
          <a:p>
            <a:r>
              <a:rPr lang="fr-FR" dirty="0"/>
              <a:t>Modifiez le style du titre</a:t>
            </a:r>
          </a:p>
        </p:txBody>
      </p:sp>
      <p:sp>
        <p:nvSpPr>
          <p:cNvPr id="3" name="Espace réservé du contenu 2"/>
          <p:cNvSpPr>
            <a:spLocks noGrp="1"/>
          </p:cNvSpPr>
          <p:nvPr>
            <p:ph idx="1"/>
          </p:nvPr>
        </p:nvSpPr>
        <p:spPr>
          <a:xfrm>
            <a:off x="252131" y="2090299"/>
            <a:ext cx="3483053" cy="7858373"/>
          </a:xfrm>
          <a:prstGeom prst="rect">
            <a:avLst/>
          </a:prstGeom>
        </p:spPr>
        <p:txBody>
          <a:bodyPr>
            <a:normAutofit/>
          </a:bodyPr>
          <a:lstStyle>
            <a:lvl1pPr>
              <a:defRPr sz="797"/>
            </a:lvl1pPr>
            <a:lvl2pPr marL="87839" indent="0">
              <a:defRPr sz="698"/>
            </a:lvl2pPr>
            <a:lvl3pPr marL="179635" indent="0">
              <a:defRPr sz="548"/>
            </a:lvl3pPr>
            <a:lvl4pPr marL="266682" indent="0">
              <a:defRPr sz="524"/>
            </a:lvl4pPr>
            <a:lvl5pPr marL="359269" indent="0">
              <a:defRPr sz="499"/>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a:xfrm>
            <a:off x="21241" y="10174097"/>
            <a:ext cx="892875" cy="335884"/>
          </a:xfrm>
          <a:prstGeom prst="rect">
            <a:avLst/>
          </a:prstGeom>
        </p:spPr>
        <p:txBody>
          <a:bodyPr/>
          <a:lstStyle/>
          <a:p>
            <a:r>
              <a:rPr lang="fr-FR" dirty="0"/>
              <a:t>2021</a:t>
            </a:r>
          </a:p>
        </p:txBody>
      </p:sp>
      <p:sp>
        <p:nvSpPr>
          <p:cNvPr id="5" name="Espace réservé du pied de page 4"/>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sp>
        <p:nvSpPr>
          <p:cNvPr id="7" name="Espace réservé du contenu 2">
            <a:extLst>
              <a:ext uri="{FF2B5EF4-FFF2-40B4-BE49-F238E27FC236}">
                <a16:creationId xmlns:a16="http://schemas.microsoft.com/office/drawing/2014/main" id="{25C80989-4695-4A06-B28D-2DB07A2490F5}"/>
              </a:ext>
            </a:extLst>
          </p:cNvPr>
          <p:cNvSpPr>
            <a:spLocks noGrp="1"/>
          </p:cNvSpPr>
          <p:nvPr>
            <p:ph idx="12"/>
          </p:nvPr>
        </p:nvSpPr>
        <p:spPr>
          <a:xfrm>
            <a:off x="3958455" y="2090298"/>
            <a:ext cx="3483053" cy="7858373"/>
          </a:xfrm>
          <a:prstGeom prst="rect">
            <a:avLst/>
          </a:prstGeom>
        </p:spPr>
        <p:txBody>
          <a:bodyPr>
            <a:normAutofit/>
          </a:bodyPr>
          <a:lstStyle>
            <a:lvl1pPr>
              <a:defRPr sz="797"/>
            </a:lvl1pPr>
            <a:lvl2pPr marL="87839" indent="0">
              <a:defRPr sz="698"/>
            </a:lvl2pPr>
            <a:lvl3pPr marL="179635" indent="0">
              <a:defRPr sz="548"/>
            </a:lvl3pPr>
            <a:lvl4pPr marL="266682" indent="0">
              <a:defRPr sz="524"/>
            </a:lvl4pPr>
            <a:lvl5pPr marL="359269" indent="0">
              <a:defRPr sz="499"/>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449676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Contenu">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1254865" y="3324"/>
            <a:ext cx="6304810" cy="1428209"/>
          </a:xfrm>
          <a:prstGeom prst="rect">
            <a:avLst/>
          </a:prstGeom>
        </p:spPr>
        <p:txBody>
          <a:bodyPr/>
          <a:lstStyle>
            <a:lvl1pPr>
              <a:defRPr/>
            </a:lvl1pPr>
          </a:lstStyle>
          <a:p>
            <a:r>
              <a:rPr lang="fr-FR" dirty="0"/>
              <a:t>SOMMAIRE</a:t>
            </a:r>
          </a:p>
        </p:txBody>
      </p:sp>
      <p:sp>
        <p:nvSpPr>
          <p:cNvPr id="3" name="Espace réservé du contenu 2"/>
          <p:cNvSpPr>
            <a:spLocks noGrp="1"/>
          </p:cNvSpPr>
          <p:nvPr>
            <p:ph idx="1"/>
          </p:nvPr>
        </p:nvSpPr>
        <p:spPr>
          <a:xfrm>
            <a:off x="1234530" y="2090299"/>
            <a:ext cx="6236267" cy="7858373"/>
          </a:xfrm>
          <a:prstGeom prst="rect">
            <a:avLst/>
          </a:prstGeom>
        </p:spPr>
        <p:txBody>
          <a:bodyPr/>
          <a:lstStyle>
            <a:lvl1pPr>
              <a:defRPr sz="1396"/>
            </a:lvl1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a:xfrm>
            <a:off x="21241" y="10174097"/>
            <a:ext cx="892875" cy="335884"/>
          </a:xfrm>
          <a:prstGeom prst="rect">
            <a:avLst/>
          </a:prstGeom>
        </p:spPr>
        <p:txBody>
          <a:bodyPr/>
          <a:lstStyle/>
          <a:p>
            <a:r>
              <a:rPr lang="fr-FR" dirty="0"/>
              <a:t>2021</a:t>
            </a:r>
          </a:p>
        </p:txBody>
      </p:sp>
      <p:sp>
        <p:nvSpPr>
          <p:cNvPr id="5" name="Espace réservé du pied de page 4"/>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spTree>
    <p:extLst>
      <p:ext uri="{BB962C8B-B14F-4D97-AF65-F5344CB8AC3E}">
        <p14:creationId xmlns:p14="http://schemas.microsoft.com/office/powerpoint/2010/main" val="4223335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254865" y="3324"/>
            <a:ext cx="6304810" cy="1428209"/>
          </a:xfrm>
          <a:prstGeom prst="rect">
            <a:avLst/>
          </a:prstGeom>
        </p:spPr>
        <p:txBody>
          <a:bodyPr/>
          <a:lstStyle>
            <a:lvl1pPr>
              <a:defRPr sz="1196"/>
            </a:lvl1pPr>
          </a:lstStyle>
          <a:p>
            <a:r>
              <a:rPr lang="fr-FR" dirty="0"/>
              <a:t>Modifiez le style du titre</a:t>
            </a:r>
          </a:p>
        </p:txBody>
      </p:sp>
      <p:sp>
        <p:nvSpPr>
          <p:cNvPr id="3" name="Espace réservé de la date 2"/>
          <p:cNvSpPr>
            <a:spLocks noGrp="1"/>
          </p:cNvSpPr>
          <p:nvPr>
            <p:ph type="dt" sz="half" idx="10"/>
          </p:nvPr>
        </p:nvSpPr>
        <p:spPr>
          <a:xfrm>
            <a:off x="21241" y="10174097"/>
            <a:ext cx="892875" cy="335884"/>
          </a:xfrm>
          <a:prstGeom prst="rect">
            <a:avLst/>
          </a:prstGeom>
        </p:spPr>
        <p:txBody>
          <a:bodyPr/>
          <a:lstStyle>
            <a:lvl1pPr>
              <a:defRPr/>
            </a:lvl1pPr>
          </a:lstStyle>
          <a:p>
            <a:r>
              <a:rPr lang="fr-FR" dirty="0"/>
              <a:t>2021</a:t>
            </a:r>
          </a:p>
        </p:txBody>
      </p:sp>
      <p:sp>
        <p:nvSpPr>
          <p:cNvPr id="4" name="Espace réservé du pied de page 3"/>
          <p:cNvSpPr>
            <a:spLocks noGrp="1"/>
          </p:cNvSpPr>
          <p:nvPr>
            <p:ph type="ftr" sz="quarter" idx="11"/>
          </p:nvPr>
        </p:nvSpPr>
        <p:spPr>
          <a:xfrm>
            <a:off x="1068540" y="10173193"/>
            <a:ext cx="5658497" cy="336788"/>
          </a:xfrm>
          <a:prstGeom prst="rect">
            <a:avLst/>
          </a:prstGeom>
        </p:spPr>
        <p:txBody>
          <a:bodyPr/>
          <a:lstStyle/>
          <a:p>
            <a:r>
              <a:rPr lang="fr-FR" dirty="0"/>
              <a:t>Étude sur les mutations des métiers et des compétences dans la branche des EC et des CAC</a:t>
            </a:r>
          </a:p>
        </p:txBody>
      </p:sp>
    </p:spTree>
    <p:extLst>
      <p:ext uri="{BB962C8B-B14F-4D97-AF65-F5344CB8AC3E}">
        <p14:creationId xmlns:p14="http://schemas.microsoft.com/office/powerpoint/2010/main" val="4199489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5011295"/>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4" r:id="rId3"/>
    <p:sldLayoutId id="2147483650" r:id="rId4"/>
    <p:sldLayoutId id="2147483653" r:id="rId5"/>
    <p:sldLayoutId id="2147483652" r:id="rId6"/>
  </p:sldLayoutIdLst>
  <p:hf sldNum="0" hdr="0"/>
  <p:txStyles>
    <p:titleStyle>
      <a:lvl1pPr algn="l" defTabSz="542600" rtl="0" eaLnBrk="1" latinLnBrk="0" hangingPunct="1">
        <a:spcBef>
          <a:spcPct val="0"/>
        </a:spcBef>
        <a:buNone/>
        <a:defRPr sz="1196" b="1" kern="1200">
          <a:solidFill>
            <a:schemeClr val="tx2"/>
          </a:solidFill>
          <a:latin typeface="+mj-lt"/>
          <a:ea typeface="+mj-ea"/>
          <a:cs typeface="+mj-cs"/>
        </a:defRPr>
      </a:lvl1pPr>
    </p:titleStyle>
    <p:bodyStyle>
      <a:lvl1pPr marL="0" indent="0" algn="l" defTabSz="542600" rtl="0" eaLnBrk="1" latinLnBrk="0" hangingPunct="1">
        <a:spcBef>
          <a:spcPct val="20000"/>
        </a:spcBef>
        <a:buFontTx/>
        <a:buNone/>
        <a:defRPr sz="997" b="1" kern="1200">
          <a:solidFill>
            <a:srgbClr val="5F5B5D"/>
          </a:solidFill>
          <a:latin typeface="+mn-lt"/>
          <a:ea typeface="+mn-ea"/>
          <a:cs typeface="+mn-cs"/>
        </a:defRPr>
      </a:lvl1pPr>
      <a:lvl2pPr marL="320433" indent="0" algn="l" defTabSz="542600" rtl="0" eaLnBrk="1" latinLnBrk="0" hangingPunct="1">
        <a:spcBef>
          <a:spcPts val="356"/>
        </a:spcBef>
        <a:buFontTx/>
        <a:buNone/>
        <a:defRPr sz="897" b="1" kern="1200">
          <a:solidFill>
            <a:schemeClr val="accent1"/>
          </a:solidFill>
          <a:latin typeface="+mn-lt"/>
          <a:ea typeface="+mn-ea"/>
          <a:cs typeface="+mn-cs"/>
        </a:defRPr>
      </a:lvl2pPr>
      <a:lvl3pPr marL="534055" indent="0" algn="l" defTabSz="542600" rtl="0" eaLnBrk="1" latinLnBrk="0" hangingPunct="1">
        <a:spcBef>
          <a:spcPts val="237"/>
        </a:spcBef>
        <a:buFontTx/>
        <a:buNone/>
        <a:defRPr sz="698" kern="1200">
          <a:solidFill>
            <a:schemeClr val="tx2"/>
          </a:solidFill>
          <a:latin typeface="+mn-lt"/>
          <a:ea typeface="+mn-ea"/>
          <a:cs typeface="+mn-cs"/>
        </a:defRPr>
      </a:lvl3pPr>
      <a:lvl4pPr marL="747677" indent="0" algn="l" defTabSz="542600" rtl="0" eaLnBrk="1" latinLnBrk="0" hangingPunct="1">
        <a:spcBef>
          <a:spcPts val="119"/>
        </a:spcBef>
        <a:buFontTx/>
        <a:buNone/>
        <a:defRPr sz="598" kern="1200">
          <a:solidFill>
            <a:schemeClr val="tx2"/>
          </a:solidFill>
          <a:latin typeface="+mn-lt"/>
          <a:ea typeface="+mn-ea"/>
          <a:cs typeface="+mn-cs"/>
        </a:defRPr>
      </a:lvl4pPr>
      <a:lvl5pPr marL="1068110" indent="0" algn="l" defTabSz="542600" rtl="0" eaLnBrk="1" latinLnBrk="0" hangingPunct="1">
        <a:spcBef>
          <a:spcPts val="0"/>
        </a:spcBef>
        <a:buFontTx/>
        <a:buNone/>
        <a:defRPr sz="598" kern="1200">
          <a:solidFill>
            <a:schemeClr val="tx2"/>
          </a:solidFill>
          <a:latin typeface="+mn-lt"/>
          <a:ea typeface="+mn-ea"/>
          <a:cs typeface="+mn-cs"/>
        </a:defRPr>
      </a:lvl5pPr>
      <a:lvl6pPr marL="14921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6pPr>
      <a:lvl7pPr marL="17634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7pPr>
      <a:lvl8pPr marL="2034749"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8pPr>
      <a:lvl9pPr marL="2306048"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9pPr>
    </p:bodyStyle>
    <p:otherStyle>
      <a:defPPr>
        <a:defRPr lang="fr-FR"/>
      </a:defPPr>
      <a:lvl1pPr marL="0" algn="l" defTabSz="542600" rtl="0" eaLnBrk="1" latinLnBrk="0" hangingPunct="1">
        <a:defRPr sz="1047" kern="1200">
          <a:solidFill>
            <a:schemeClr val="tx1"/>
          </a:solidFill>
          <a:latin typeface="+mn-lt"/>
          <a:ea typeface="+mn-ea"/>
          <a:cs typeface="+mn-cs"/>
        </a:defRPr>
      </a:lvl1pPr>
      <a:lvl2pPr marL="271300" algn="l" defTabSz="542600" rtl="0" eaLnBrk="1" latinLnBrk="0" hangingPunct="1">
        <a:defRPr sz="1047" kern="1200">
          <a:solidFill>
            <a:schemeClr val="tx1"/>
          </a:solidFill>
          <a:latin typeface="+mn-lt"/>
          <a:ea typeface="+mn-ea"/>
          <a:cs typeface="+mn-cs"/>
        </a:defRPr>
      </a:lvl2pPr>
      <a:lvl3pPr marL="542600" algn="l" defTabSz="542600" rtl="0" eaLnBrk="1" latinLnBrk="0" hangingPunct="1">
        <a:defRPr sz="1047" kern="1200">
          <a:solidFill>
            <a:schemeClr val="tx1"/>
          </a:solidFill>
          <a:latin typeface="+mn-lt"/>
          <a:ea typeface="+mn-ea"/>
          <a:cs typeface="+mn-cs"/>
        </a:defRPr>
      </a:lvl3pPr>
      <a:lvl4pPr marL="813899" algn="l" defTabSz="542600" rtl="0" eaLnBrk="1" latinLnBrk="0" hangingPunct="1">
        <a:defRPr sz="1047" kern="1200">
          <a:solidFill>
            <a:schemeClr val="tx1"/>
          </a:solidFill>
          <a:latin typeface="+mn-lt"/>
          <a:ea typeface="+mn-ea"/>
          <a:cs typeface="+mn-cs"/>
        </a:defRPr>
      </a:lvl4pPr>
      <a:lvl5pPr marL="1085200" algn="l" defTabSz="542600" rtl="0" eaLnBrk="1" latinLnBrk="0" hangingPunct="1">
        <a:defRPr sz="1047" kern="1200">
          <a:solidFill>
            <a:schemeClr val="tx1"/>
          </a:solidFill>
          <a:latin typeface="+mn-lt"/>
          <a:ea typeface="+mn-ea"/>
          <a:cs typeface="+mn-cs"/>
        </a:defRPr>
      </a:lvl5pPr>
      <a:lvl6pPr marL="1356499" algn="l" defTabSz="542600" rtl="0" eaLnBrk="1" latinLnBrk="0" hangingPunct="1">
        <a:defRPr sz="1047" kern="1200">
          <a:solidFill>
            <a:schemeClr val="tx1"/>
          </a:solidFill>
          <a:latin typeface="+mn-lt"/>
          <a:ea typeface="+mn-ea"/>
          <a:cs typeface="+mn-cs"/>
        </a:defRPr>
      </a:lvl6pPr>
      <a:lvl7pPr marL="1627799" algn="l" defTabSz="542600" rtl="0" eaLnBrk="1" latinLnBrk="0" hangingPunct="1">
        <a:defRPr sz="1047" kern="1200">
          <a:solidFill>
            <a:schemeClr val="tx1"/>
          </a:solidFill>
          <a:latin typeface="+mn-lt"/>
          <a:ea typeface="+mn-ea"/>
          <a:cs typeface="+mn-cs"/>
        </a:defRPr>
      </a:lvl7pPr>
      <a:lvl8pPr marL="1899099" algn="l" defTabSz="542600" rtl="0" eaLnBrk="1" latinLnBrk="0" hangingPunct="1">
        <a:defRPr sz="1047" kern="1200">
          <a:solidFill>
            <a:schemeClr val="tx1"/>
          </a:solidFill>
          <a:latin typeface="+mn-lt"/>
          <a:ea typeface="+mn-ea"/>
          <a:cs typeface="+mn-cs"/>
        </a:defRPr>
      </a:lvl8pPr>
      <a:lvl9pPr marL="2170399" algn="l" defTabSz="542600" rtl="0" eaLnBrk="1" latinLnBrk="0" hangingPunct="1">
        <a:defRPr sz="104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Connecteur droit 13">
            <a:extLst>
              <a:ext uri="{FF2B5EF4-FFF2-40B4-BE49-F238E27FC236}">
                <a16:creationId xmlns:a16="http://schemas.microsoft.com/office/drawing/2014/main" id="{862D5F01-2D95-412E-91CA-358B5C7BE321}"/>
              </a:ext>
            </a:extLst>
          </p:cNvPr>
          <p:cNvCxnSpPr>
            <a:cxnSpLocks/>
          </p:cNvCxnSpPr>
          <p:nvPr/>
        </p:nvCxnSpPr>
        <p:spPr>
          <a:xfrm flipV="1">
            <a:off x="0" y="1152394"/>
            <a:ext cx="7559675"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sp>
        <p:nvSpPr>
          <p:cNvPr id="16" name="Espace réservé du texte 2">
            <a:extLst>
              <a:ext uri="{FF2B5EF4-FFF2-40B4-BE49-F238E27FC236}">
                <a16:creationId xmlns:a16="http://schemas.microsoft.com/office/drawing/2014/main" id="{09119508-B25A-4516-9C78-2052A6D7427B}"/>
              </a:ext>
            </a:extLst>
          </p:cNvPr>
          <p:cNvSpPr txBox="1">
            <a:spLocks/>
          </p:cNvSpPr>
          <p:nvPr/>
        </p:nvSpPr>
        <p:spPr>
          <a:xfrm>
            <a:off x="124308" y="1937461"/>
            <a:ext cx="7261695" cy="815597"/>
          </a:xfrm>
          <a:prstGeom prst="rect">
            <a:avLst/>
          </a:prstGeom>
        </p:spPr>
        <p:txBody>
          <a:bodyPr vert="horz" lIns="42854" tIns="0" rIns="42854" bIns="0" rtlCol="0">
            <a:normAutofit/>
          </a:bodyPr>
          <a:lstStyle>
            <a:lvl1pPr marL="0" indent="0" algn="l" defTabSz="542600" rtl="0" eaLnBrk="1" latinLnBrk="0" hangingPunct="1">
              <a:spcBef>
                <a:spcPct val="20000"/>
              </a:spcBef>
              <a:buFontTx/>
              <a:buNone/>
              <a:defRPr sz="1396" b="1" kern="1200">
                <a:solidFill>
                  <a:srgbClr val="5F5B5D"/>
                </a:solidFill>
                <a:latin typeface="+mn-lt"/>
                <a:ea typeface="+mn-ea"/>
                <a:cs typeface="+mn-cs"/>
              </a:defRPr>
            </a:lvl1pPr>
            <a:lvl2pPr marL="320433" indent="0" algn="l" defTabSz="542600" rtl="0" eaLnBrk="1" latinLnBrk="0" hangingPunct="1">
              <a:spcBef>
                <a:spcPts val="356"/>
              </a:spcBef>
              <a:buFontTx/>
              <a:buNone/>
              <a:defRPr sz="897" b="1" kern="1200">
                <a:solidFill>
                  <a:schemeClr val="accent1"/>
                </a:solidFill>
                <a:latin typeface="+mn-lt"/>
                <a:ea typeface="+mn-ea"/>
                <a:cs typeface="+mn-cs"/>
              </a:defRPr>
            </a:lvl2pPr>
            <a:lvl3pPr marL="534055" indent="0" algn="l" defTabSz="542600" rtl="0" eaLnBrk="1" latinLnBrk="0" hangingPunct="1">
              <a:spcBef>
                <a:spcPts val="237"/>
              </a:spcBef>
              <a:buFontTx/>
              <a:buNone/>
              <a:defRPr sz="698" kern="1200">
                <a:solidFill>
                  <a:schemeClr val="tx2"/>
                </a:solidFill>
                <a:latin typeface="+mn-lt"/>
                <a:ea typeface="+mn-ea"/>
                <a:cs typeface="+mn-cs"/>
              </a:defRPr>
            </a:lvl3pPr>
            <a:lvl4pPr marL="747677" indent="0" algn="l" defTabSz="542600" rtl="0" eaLnBrk="1" latinLnBrk="0" hangingPunct="1">
              <a:spcBef>
                <a:spcPts val="119"/>
              </a:spcBef>
              <a:buFontTx/>
              <a:buNone/>
              <a:defRPr sz="598" kern="1200">
                <a:solidFill>
                  <a:schemeClr val="tx2"/>
                </a:solidFill>
                <a:latin typeface="+mn-lt"/>
                <a:ea typeface="+mn-ea"/>
                <a:cs typeface="+mn-cs"/>
              </a:defRPr>
            </a:lvl4pPr>
            <a:lvl5pPr marL="1068110" indent="0" algn="l" defTabSz="542600" rtl="0" eaLnBrk="1" latinLnBrk="0" hangingPunct="1">
              <a:spcBef>
                <a:spcPts val="0"/>
              </a:spcBef>
              <a:buFontTx/>
              <a:buNone/>
              <a:defRPr sz="598" kern="1200">
                <a:solidFill>
                  <a:schemeClr val="tx2"/>
                </a:solidFill>
                <a:latin typeface="+mn-lt"/>
                <a:ea typeface="+mn-ea"/>
                <a:cs typeface="+mn-cs"/>
              </a:defRPr>
            </a:lvl5pPr>
            <a:lvl6pPr marL="14921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6pPr>
            <a:lvl7pPr marL="1763450"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7pPr>
            <a:lvl8pPr marL="2034749"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8pPr>
            <a:lvl9pPr marL="2306048" indent="-135650" algn="l" defTabSz="542600" rtl="0" eaLnBrk="1" latinLnBrk="0" hangingPunct="1">
              <a:spcBef>
                <a:spcPct val="20000"/>
              </a:spcBef>
              <a:buFont typeface="Arial" panose="020B0604020202020204" pitchFamily="34" charset="0"/>
              <a:buChar char="•"/>
              <a:defRPr sz="1196" kern="1200">
                <a:solidFill>
                  <a:schemeClr val="tx1"/>
                </a:solidFill>
                <a:latin typeface="+mn-lt"/>
                <a:ea typeface="+mn-ea"/>
                <a:cs typeface="+mn-cs"/>
              </a:defRPr>
            </a:lvl9pPr>
          </a:lstStyle>
          <a:p>
            <a:endParaRPr lang="fr-FR" dirty="0"/>
          </a:p>
        </p:txBody>
      </p:sp>
      <p:sp>
        <p:nvSpPr>
          <p:cNvPr id="21" name="ZoneTexte 20">
            <a:extLst>
              <a:ext uri="{FF2B5EF4-FFF2-40B4-BE49-F238E27FC236}">
                <a16:creationId xmlns:a16="http://schemas.microsoft.com/office/drawing/2014/main" id="{BE063AF8-784F-4C2B-BE77-966FBA10C306}"/>
              </a:ext>
            </a:extLst>
          </p:cNvPr>
          <p:cNvSpPr txBox="1"/>
          <p:nvPr/>
        </p:nvSpPr>
        <p:spPr>
          <a:xfrm>
            <a:off x="277738" y="1398085"/>
            <a:ext cx="6873596" cy="492443"/>
          </a:xfrm>
          <a:prstGeom prst="rect">
            <a:avLst/>
          </a:prstGeom>
          <a:noFill/>
        </p:spPr>
        <p:txBody>
          <a:bodyPr wrap="square" lIns="36000" tIns="0" rIns="36000" bIns="0" rtlCol="0">
            <a:spAutoFit/>
          </a:bodyPr>
          <a:lstStyle/>
          <a:p>
            <a:r>
              <a:rPr lang="fr-FR" sz="3200" b="1" dirty="0">
                <a:solidFill>
                  <a:schemeClr val="accent2"/>
                </a:solidFill>
                <a:latin typeface="Univers Light" panose="020B0403020202020204" pitchFamily="34" charset="0"/>
              </a:rPr>
              <a:t>CONSULTANT CYBERSÉCURITÉ</a:t>
            </a:r>
          </a:p>
        </p:txBody>
      </p:sp>
      <p:cxnSp>
        <p:nvCxnSpPr>
          <p:cNvPr id="23" name="Connecteur droit 22">
            <a:extLst>
              <a:ext uri="{FF2B5EF4-FFF2-40B4-BE49-F238E27FC236}">
                <a16:creationId xmlns:a16="http://schemas.microsoft.com/office/drawing/2014/main" id="{2D08BE87-0D57-41DE-8A1F-F94DB73A1B70}"/>
              </a:ext>
            </a:extLst>
          </p:cNvPr>
          <p:cNvCxnSpPr>
            <a:cxnSpLocks/>
          </p:cNvCxnSpPr>
          <p:nvPr/>
        </p:nvCxnSpPr>
        <p:spPr>
          <a:xfrm>
            <a:off x="293915" y="1889522"/>
            <a:ext cx="6841241" cy="0"/>
          </a:xfrm>
          <a:prstGeom prst="line">
            <a:avLst/>
          </a:prstGeom>
          <a:ln w="25400">
            <a:solidFill>
              <a:schemeClr val="accent2"/>
            </a:solidFill>
            <a:prstDash val="sysDot"/>
          </a:ln>
        </p:spPr>
        <p:style>
          <a:lnRef idx="1">
            <a:schemeClr val="accent1"/>
          </a:lnRef>
          <a:fillRef idx="0">
            <a:schemeClr val="accent1"/>
          </a:fillRef>
          <a:effectRef idx="0">
            <a:schemeClr val="accent1"/>
          </a:effectRef>
          <a:fontRef idx="minor">
            <a:schemeClr val="tx1"/>
          </a:fontRef>
        </p:style>
      </p:cxnSp>
      <p:sp>
        <p:nvSpPr>
          <p:cNvPr id="26" name="ZoneTexte 25">
            <a:extLst>
              <a:ext uri="{FF2B5EF4-FFF2-40B4-BE49-F238E27FC236}">
                <a16:creationId xmlns:a16="http://schemas.microsoft.com/office/drawing/2014/main" id="{D44D9155-530C-4A16-BA78-51AAB9EBDDD3}"/>
              </a:ext>
            </a:extLst>
          </p:cNvPr>
          <p:cNvSpPr txBox="1"/>
          <p:nvPr/>
        </p:nvSpPr>
        <p:spPr>
          <a:xfrm>
            <a:off x="4949186" y="2247183"/>
            <a:ext cx="2160000" cy="323165"/>
          </a:xfrm>
          <a:prstGeom prst="rect">
            <a:avLst/>
          </a:prstGeom>
          <a:noFill/>
        </p:spPr>
        <p:txBody>
          <a:bodyPr wrap="square" lIns="36000" tIns="0" rIns="36000" bIns="0" rtlCol="0">
            <a:spAutoFit/>
          </a:bodyPr>
          <a:lstStyle/>
          <a:p>
            <a:r>
              <a:rPr lang="fr-FR" sz="1050" dirty="0">
                <a:solidFill>
                  <a:schemeClr val="tx2"/>
                </a:solidFill>
                <a:latin typeface="Univers Light" panose="020B0403020202020204" pitchFamily="34" charset="0"/>
              </a:rPr>
              <a:t>Consultant en sécurité des systèmes d’information</a:t>
            </a:r>
          </a:p>
        </p:txBody>
      </p:sp>
      <p:sp>
        <p:nvSpPr>
          <p:cNvPr id="28" name="ZoneTexte 27">
            <a:extLst>
              <a:ext uri="{FF2B5EF4-FFF2-40B4-BE49-F238E27FC236}">
                <a16:creationId xmlns:a16="http://schemas.microsoft.com/office/drawing/2014/main" id="{49E01F44-7C4C-402F-BA36-C3A11B9967A8}"/>
              </a:ext>
            </a:extLst>
          </p:cNvPr>
          <p:cNvSpPr txBox="1"/>
          <p:nvPr/>
        </p:nvSpPr>
        <p:spPr>
          <a:xfrm>
            <a:off x="2606164" y="2027593"/>
            <a:ext cx="2160000" cy="184666"/>
          </a:xfrm>
          <a:prstGeom prst="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path path="circle">
              <a:fillToRect l="100000" t="100000"/>
            </a:path>
            <a:tileRect r="-100000" b="-100000"/>
          </a:gradFill>
        </p:spPr>
        <p:txBody>
          <a:bodyPr wrap="square" lIns="36000" tIns="0" rIns="36000" bIns="0" rtlCol="0">
            <a:spAutoFit/>
          </a:bodyPr>
          <a:lstStyle/>
          <a:p>
            <a:r>
              <a:rPr lang="fr-FR" sz="1200" b="1" dirty="0">
                <a:solidFill>
                  <a:schemeClr val="tx2"/>
                </a:solidFill>
                <a:latin typeface="Univers Light" panose="020B0403020202020204" pitchFamily="34" charset="0"/>
              </a:rPr>
              <a:t>Famille de métiers</a:t>
            </a:r>
          </a:p>
        </p:txBody>
      </p:sp>
      <p:sp>
        <p:nvSpPr>
          <p:cNvPr id="29" name="ZoneTexte 28">
            <a:extLst>
              <a:ext uri="{FF2B5EF4-FFF2-40B4-BE49-F238E27FC236}">
                <a16:creationId xmlns:a16="http://schemas.microsoft.com/office/drawing/2014/main" id="{A5C23891-01DC-4864-BA15-5DBC24453121}"/>
              </a:ext>
            </a:extLst>
          </p:cNvPr>
          <p:cNvSpPr txBox="1"/>
          <p:nvPr/>
        </p:nvSpPr>
        <p:spPr>
          <a:xfrm>
            <a:off x="4953563" y="2027593"/>
            <a:ext cx="2160000" cy="184666"/>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p:spPr>
        <p:txBody>
          <a:bodyPr wrap="square" lIns="36000" tIns="0" rIns="36000" bIns="0" rtlCol="0">
            <a:spAutoFit/>
          </a:bodyPr>
          <a:lstStyle/>
          <a:p>
            <a:r>
              <a:rPr lang="fr-FR" sz="1200" b="1" dirty="0">
                <a:solidFill>
                  <a:schemeClr val="tx2"/>
                </a:solidFill>
                <a:latin typeface="Univers Light" panose="020B0403020202020204" pitchFamily="34" charset="0"/>
              </a:rPr>
              <a:t>Autres appellations du métier</a:t>
            </a:r>
          </a:p>
        </p:txBody>
      </p:sp>
      <p:sp>
        <p:nvSpPr>
          <p:cNvPr id="30" name="ZoneTexte 29">
            <a:extLst>
              <a:ext uri="{FF2B5EF4-FFF2-40B4-BE49-F238E27FC236}">
                <a16:creationId xmlns:a16="http://schemas.microsoft.com/office/drawing/2014/main" id="{7486B2F1-34BE-4AA8-B035-D675D4BBB386}"/>
              </a:ext>
            </a:extLst>
          </p:cNvPr>
          <p:cNvSpPr txBox="1"/>
          <p:nvPr/>
        </p:nvSpPr>
        <p:spPr>
          <a:xfrm>
            <a:off x="258764" y="2247183"/>
            <a:ext cx="3049635" cy="161583"/>
          </a:xfrm>
          <a:prstGeom prst="rect">
            <a:avLst/>
          </a:prstGeom>
          <a:noFill/>
        </p:spPr>
        <p:txBody>
          <a:bodyPr wrap="square" lIns="36000" tIns="0" rIns="36000" bIns="0" rtlCol="0">
            <a:spAutoFit/>
          </a:bodyPr>
          <a:lstStyle/>
          <a:p>
            <a:r>
              <a:rPr lang="fr-FR" sz="1050" dirty="0">
                <a:solidFill>
                  <a:schemeClr val="tx2"/>
                </a:solidFill>
                <a:latin typeface="Univers Light" panose="020B0403020202020204" pitchFamily="34" charset="0"/>
              </a:rPr>
              <a:t>Métiers du conseil</a:t>
            </a:r>
          </a:p>
        </p:txBody>
      </p:sp>
      <p:sp>
        <p:nvSpPr>
          <p:cNvPr id="31" name="ZoneTexte 30">
            <a:extLst>
              <a:ext uri="{FF2B5EF4-FFF2-40B4-BE49-F238E27FC236}">
                <a16:creationId xmlns:a16="http://schemas.microsoft.com/office/drawing/2014/main" id="{9786F244-02DF-41F5-A756-09ABD1E7B70B}"/>
              </a:ext>
            </a:extLst>
          </p:cNvPr>
          <p:cNvSpPr txBox="1"/>
          <p:nvPr/>
        </p:nvSpPr>
        <p:spPr>
          <a:xfrm>
            <a:off x="258764" y="2027593"/>
            <a:ext cx="2160000" cy="184666"/>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p:spPr>
        <p:txBody>
          <a:bodyPr wrap="square" lIns="36000" tIns="0" rIns="36000" bIns="0" rtlCol="0">
            <a:spAutoFit/>
          </a:bodyPr>
          <a:lstStyle/>
          <a:p>
            <a:r>
              <a:rPr lang="fr-FR" sz="1200" b="1" dirty="0">
                <a:solidFill>
                  <a:schemeClr val="tx2"/>
                </a:solidFill>
                <a:latin typeface="Univers Light" panose="020B0403020202020204" pitchFamily="34" charset="0"/>
              </a:rPr>
              <a:t>Domaine d’activité </a:t>
            </a:r>
          </a:p>
        </p:txBody>
      </p:sp>
      <p:sp>
        <p:nvSpPr>
          <p:cNvPr id="36" name="ZoneTexte 35">
            <a:extLst>
              <a:ext uri="{FF2B5EF4-FFF2-40B4-BE49-F238E27FC236}">
                <a16:creationId xmlns:a16="http://schemas.microsoft.com/office/drawing/2014/main" id="{EDCCFDB8-D7F2-4BFD-8023-934C44939E0D}"/>
              </a:ext>
            </a:extLst>
          </p:cNvPr>
          <p:cNvSpPr txBox="1"/>
          <p:nvPr/>
        </p:nvSpPr>
        <p:spPr>
          <a:xfrm>
            <a:off x="2606164" y="2247183"/>
            <a:ext cx="3049635" cy="161583"/>
          </a:xfrm>
          <a:prstGeom prst="rect">
            <a:avLst/>
          </a:prstGeom>
          <a:noFill/>
        </p:spPr>
        <p:txBody>
          <a:bodyPr wrap="square" lIns="36000" tIns="0" rIns="36000" bIns="0" rtlCol="0">
            <a:spAutoFit/>
          </a:bodyPr>
          <a:lstStyle/>
          <a:p>
            <a:r>
              <a:rPr lang="fr-FR" sz="1050" dirty="0">
                <a:solidFill>
                  <a:schemeClr val="tx2"/>
                </a:solidFill>
                <a:latin typeface="Univers Light" panose="020B0403020202020204" pitchFamily="34" charset="0"/>
              </a:rPr>
              <a:t>Conseil SI</a:t>
            </a:r>
          </a:p>
        </p:txBody>
      </p:sp>
      <p:cxnSp>
        <p:nvCxnSpPr>
          <p:cNvPr id="37" name="Connecteur droit 36">
            <a:extLst>
              <a:ext uri="{FF2B5EF4-FFF2-40B4-BE49-F238E27FC236}">
                <a16:creationId xmlns:a16="http://schemas.microsoft.com/office/drawing/2014/main" id="{DF5F2E8D-8F6A-49EA-9E92-F8DC8FB82426}"/>
              </a:ext>
            </a:extLst>
          </p:cNvPr>
          <p:cNvCxnSpPr>
            <a:cxnSpLocks/>
          </p:cNvCxnSpPr>
          <p:nvPr/>
        </p:nvCxnSpPr>
        <p:spPr>
          <a:xfrm>
            <a:off x="269328" y="3710076"/>
            <a:ext cx="3265587" cy="0"/>
          </a:xfrm>
          <a:prstGeom prst="line">
            <a:avLst/>
          </a:prstGeom>
          <a:ln w="25400">
            <a:solidFill>
              <a:schemeClr val="accent2"/>
            </a:solidFill>
            <a:prstDash val="sysDot"/>
          </a:ln>
        </p:spPr>
        <p:style>
          <a:lnRef idx="1">
            <a:schemeClr val="accent1"/>
          </a:lnRef>
          <a:fillRef idx="0">
            <a:schemeClr val="accent1"/>
          </a:fillRef>
          <a:effectRef idx="0">
            <a:schemeClr val="accent1"/>
          </a:effectRef>
          <a:fontRef idx="minor">
            <a:schemeClr val="tx1"/>
          </a:fontRef>
        </p:style>
      </p:cxnSp>
      <p:grpSp>
        <p:nvGrpSpPr>
          <p:cNvPr id="63" name="Groupe 62">
            <a:extLst>
              <a:ext uri="{FF2B5EF4-FFF2-40B4-BE49-F238E27FC236}">
                <a16:creationId xmlns:a16="http://schemas.microsoft.com/office/drawing/2014/main" id="{23D3C553-143D-49B3-9B42-D10C4BCED1AD}"/>
              </a:ext>
            </a:extLst>
          </p:cNvPr>
          <p:cNvGrpSpPr/>
          <p:nvPr/>
        </p:nvGrpSpPr>
        <p:grpSpPr>
          <a:xfrm>
            <a:off x="269328" y="3329682"/>
            <a:ext cx="2842800" cy="369332"/>
            <a:chOff x="350572" y="2377258"/>
            <a:chExt cx="2842800" cy="369332"/>
          </a:xfrm>
        </p:grpSpPr>
        <p:sp>
          <p:nvSpPr>
            <p:cNvPr id="39" name="ZoneTexte 38">
              <a:extLst>
                <a:ext uri="{FF2B5EF4-FFF2-40B4-BE49-F238E27FC236}">
                  <a16:creationId xmlns:a16="http://schemas.microsoft.com/office/drawing/2014/main" id="{4613F512-E58A-4070-9B99-DCEC12BDEEF6}"/>
                </a:ext>
              </a:extLst>
            </p:cNvPr>
            <p:cNvSpPr txBox="1"/>
            <p:nvPr/>
          </p:nvSpPr>
          <p:spPr>
            <a:xfrm>
              <a:off x="499607" y="2377258"/>
              <a:ext cx="2693765" cy="369332"/>
            </a:xfrm>
            <a:prstGeom prst="rect">
              <a:avLst/>
            </a:prstGeom>
            <a:noFill/>
          </p:spPr>
          <p:txBody>
            <a:bodyPr wrap="square" lIns="36000" tIns="0" rIns="36000" bIns="0" rtlCol="0">
              <a:spAutoFit/>
            </a:bodyPr>
            <a:lstStyle/>
            <a:p>
              <a:r>
                <a:rPr lang="fr-FR" sz="2400" b="1" dirty="0">
                  <a:solidFill>
                    <a:schemeClr val="accent2"/>
                  </a:solidFill>
                  <a:latin typeface="Univers Light" panose="020B0403020202020204" pitchFamily="34" charset="0"/>
                </a:rPr>
                <a:t>Mission</a:t>
              </a:r>
            </a:p>
          </p:txBody>
        </p:sp>
        <p:sp>
          <p:nvSpPr>
            <p:cNvPr id="61" name="Triangle isocèle 60">
              <a:extLst>
                <a:ext uri="{FF2B5EF4-FFF2-40B4-BE49-F238E27FC236}">
                  <a16:creationId xmlns:a16="http://schemas.microsoft.com/office/drawing/2014/main" id="{BDE5DB59-1510-4DA5-A08B-3698BD8C92E5}"/>
                </a:ext>
              </a:extLst>
            </p:cNvPr>
            <p:cNvSpPr/>
            <p:nvPr/>
          </p:nvSpPr>
          <p:spPr>
            <a:xfrm rot="5400000">
              <a:off x="307540" y="2493322"/>
              <a:ext cx="215384" cy="129320"/>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cxnSp>
        <p:nvCxnSpPr>
          <p:cNvPr id="46" name="Connecteur droit 45">
            <a:extLst>
              <a:ext uri="{FF2B5EF4-FFF2-40B4-BE49-F238E27FC236}">
                <a16:creationId xmlns:a16="http://schemas.microsoft.com/office/drawing/2014/main" id="{DBD66A00-7942-483B-AA52-942609A1487D}"/>
              </a:ext>
            </a:extLst>
          </p:cNvPr>
          <p:cNvCxnSpPr>
            <a:cxnSpLocks/>
          </p:cNvCxnSpPr>
          <p:nvPr/>
        </p:nvCxnSpPr>
        <p:spPr>
          <a:xfrm>
            <a:off x="270527" y="5114015"/>
            <a:ext cx="3265587" cy="0"/>
          </a:xfrm>
          <a:prstGeom prst="line">
            <a:avLst/>
          </a:prstGeom>
          <a:ln w="25400">
            <a:solidFill>
              <a:schemeClr val="accent3">
                <a:lumMod val="75000"/>
              </a:schemeClr>
            </a:solidFill>
            <a:prstDash val="sysDot"/>
          </a:ln>
        </p:spPr>
        <p:style>
          <a:lnRef idx="1">
            <a:schemeClr val="accent1"/>
          </a:lnRef>
          <a:fillRef idx="0">
            <a:schemeClr val="accent1"/>
          </a:fillRef>
          <a:effectRef idx="0">
            <a:schemeClr val="accent1"/>
          </a:effectRef>
          <a:fontRef idx="minor">
            <a:schemeClr val="tx1"/>
          </a:fontRef>
        </p:style>
      </p:cxnSp>
      <p:grpSp>
        <p:nvGrpSpPr>
          <p:cNvPr id="64" name="Groupe 63">
            <a:extLst>
              <a:ext uri="{FF2B5EF4-FFF2-40B4-BE49-F238E27FC236}">
                <a16:creationId xmlns:a16="http://schemas.microsoft.com/office/drawing/2014/main" id="{65172FAD-C807-4855-9B49-F962647810C2}"/>
              </a:ext>
            </a:extLst>
          </p:cNvPr>
          <p:cNvGrpSpPr/>
          <p:nvPr/>
        </p:nvGrpSpPr>
        <p:grpSpPr>
          <a:xfrm>
            <a:off x="270527" y="4718918"/>
            <a:ext cx="2842800" cy="369332"/>
            <a:chOff x="350572" y="2377258"/>
            <a:chExt cx="2842800" cy="369332"/>
          </a:xfrm>
        </p:grpSpPr>
        <p:sp>
          <p:nvSpPr>
            <p:cNvPr id="65" name="ZoneTexte 64">
              <a:extLst>
                <a:ext uri="{FF2B5EF4-FFF2-40B4-BE49-F238E27FC236}">
                  <a16:creationId xmlns:a16="http://schemas.microsoft.com/office/drawing/2014/main" id="{5251234B-2DB0-44E7-A294-1C7F83CDF513}"/>
                </a:ext>
              </a:extLst>
            </p:cNvPr>
            <p:cNvSpPr txBox="1"/>
            <p:nvPr/>
          </p:nvSpPr>
          <p:spPr>
            <a:xfrm>
              <a:off x="499607" y="2377258"/>
              <a:ext cx="2693765" cy="369332"/>
            </a:xfrm>
            <a:prstGeom prst="rect">
              <a:avLst/>
            </a:prstGeom>
            <a:noFill/>
          </p:spPr>
          <p:txBody>
            <a:bodyPr wrap="square" lIns="36000" tIns="0" rIns="36000" bIns="0" rtlCol="0">
              <a:spAutoFit/>
            </a:bodyPr>
            <a:lstStyle/>
            <a:p>
              <a:r>
                <a:rPr lang="fr-FR" sz="2400" b="1" dirty="0">
                  <a:solidFill>
                    <a:schemeClr val="accent3"/>
                  </a:solidFill>
                  <a:latin typeface="Univers Light" panose="020B0403020202020204" pitchFamily="34" charset="0"/>
                </a:rPr>
                <a:t>Activités</a:t>
              </a:r>
            </a:p>
          </p:txBody>
        </p:sp>
        <p:sp>
          <p:nvSpPr>
            <p:cNvPr id="66" name="Triangle isocèle 65">
              <a:extLst>
                <a:ext uri="{FF2B5EF4-FFF2-40B4-BE49-F238E27FC236}">
                  <a16:creationId xmlns:a16="http://schemas.microsoft.com/office/drawing/2014/main" id="{BF01ACAA-5E59-4530-A12C-2C4345C65A0D}"/>
                </a:ext>
              </a:extLst>
            </p:cNvPr>
            <p:cNvSpPr/>
            <p:nvPr/>
          </p:nvSpPr>
          <p:spPr>
            <a:xfrm rot="5400000">
              <a:off x="307540" y="2493322"/>
              <a:ext cx="215384" cy="129320"/>
            </a:xfrm>
            <a:prstGeom prst="triangle">
              <a:avLst/>
            </a:pr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solidFill>
                  <a:schemeClr val="accent3"/>
                </a:solidFill>
              </a:endParaRPr>
            </a:p>
          </p:txBody>
        </p:sp>
      </p:grpSp>
      <p:grpSp>
        <p:nvGrpSpPr>
          <p:cNvPr id="2" name="Groupe 1">
            <a:extLst>
              <a:ext uri="{FF2B5EF4-FFF2-40B4-BE49-F238E27FC236}">
                <a16:creationId xmlns:a16="http://schemas.microsoft.com/office/drawing/2014/main" id="{B57FE634-8CE5-45F8-82CD-E34903F86355}"/>
              </a:ext>
            </a:extLst>
          </p:cNvPr>
          <p:cNvGrpSpPr/>
          <p:nvPr/>
        </p:nvGrpSpPr>
        <p:grpSpPr>
          <a:xfrm>
            <a:off x="4093843" y="155684"/>
            <a:ext cx="3214638" cy="970644"/>
            <a:chOff x="4093843" y="155684"/>
            <a:chExt cx="3214638" cy="970644"/>
          </a:xfrm>
        </p:grpSpPr>
        <p:pic>
          <p:nvPicPr>
            <p:cNvPr id="3" name="Graphique 2" descr="Loupe avec un remplissage uni">
              <a:extLst>
                <a:ext uri="{FF2B5EF4-FFF2-40B4-BE49-F238E27FC236}">
                  <a16:creationId xmlns:a16="http://schemas.microsoft.com/office/drawing/2014/main" id="{3F9D836E-6975-47DB-B068-9A613DB5E664}"/>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14680" y="155684"/>
              <a:ext cx="991119" cy="970644"/>
            </a:xfrm>
            <a:prstGeom prst="rect">
              <a:avLst/>
            </a:prstGeom>
          </p:spPr>
        </p:pic>
        <p:sp>
          <p:nvSpPr>
            <p:cNvPr id="4" name="ZoneTexte 3">
              <a:extLst>
                <a:ext uri="{FF2B5EF4-FFF2-40B4-BE49-F238E27FC236}">
                  <a16:creationId xmlns:a16="http://schemas.microsoft.com/office/drawing/2014/main" id="{CE7ACD1D-6151-4DAA-BFA5-4E40A30862FE}"/>
                </a:ext>
              </a:extLst>
            </p:cNvPr>
            <p:cNvSpPr txBox="1"/>
            <p:nvPr/>
          </p:nvSpPr>
          <p:spPr>
            <a:xfrm>
              <a:off x="4093843" y="445496"/>
              <a:ext cx="3214638" cy="184639"/>
            </a:xfrm>
            <a:prstGeom prst="rect">
              <a:avLst/>
            </a:prstGeom>
            <a:noFill/>
          </p:spPr>
          <p:txBody>
            <a:bodyPr wrap="square" lIns="36000" tIns="0" rIns="36000" bIns="0" rtlCol="0">
              <a:spAutoFit/>
            </a:bodyPr>
            <a:lstStyle/>
            <a:p>
              <a:r>
                <a:rPr lang="fr-FR" sz="1200" dirty="0">
                  <a:solidFill>
                    <a:schemeClr val="bg1">
                      <a:lumMod val="50000"/>
                    </a:schemeClr>
                  </a:solidFill>
                  <a:latin typeface="Univers Light" panose="020B0403020202020204" pitchFamily="34" charset="0"/>
                </a:rPr>
                <a:t>LES FICHES MÉTIERS DE L’OBSERVATOIRE</a:t>
              </a:r>
            </a:p>
          </p:txBody>
        </p:sp>
      </p:grpSp>
      <p:sp>
        <p:nvSpPr>
          <p:cNvPr id="43" name="ZoneTexte 42">
            <a:extLst>
              <a:ext uri="{FF2B5EF4-FFF2-40B4-BE49-F238E27FC236}">
                <a16:creationId xmlns:a16="http://schemas.microsoft.com/office/drawing/2014/main" id="{4715D762-A123-43B7-975B-FDC16D27C87A}"/>
              </a:ext>
            </a:extLst>
          </p:cNvPr>
          <p:cNvSpPr txBox="1"/>
          <p:nvPr/>
        </p:nvSpPr>
        <p:spPr>
          <a:xfrm>
            <a:off x="2606164" y="2631334"/>
            <a:ext cx="2160000" cy="184666"/>
          </a:xfrm>
          <a:prstGeom prst="rect">
            <a:avLst/>
          </a:prstGeom>
          <a:gradFill flip="none" rotWithShape="1">
            <a:gsLst>
              <a:gs pos="0">
                <a:schemeClr val="accent6">
                  <a:lumMod val="20000"/>
                  <a:lumOff val="80000"/>
                  <a:shade val="30000"/>
                  <a:satMod val="115000"/>
                </a:schemeClr>
              </a:gs>
              <a:gs pos="50000">
                <a:schemeClr val="accent6">
                  <a:lumMod val="20000"/>
                  <a:lumOff val="80000"/>
                  <a:shade val="67500"/>
                  <a:satMod val="115000"/>
                </a:schemeClr>
              </a:gs>
              <a:gs pos="100000">
                <a:schemeClr val="accent6">
                  <a:lumMod val="20000"/>
                  <a:lumOff val="80000"/>
                  <a:shade val="100000"/>
                  <a:satMod val="115000"/>
                </a:schemeClr>
              </a:gs>
            </a:gsLst>
            <a:path path="circle">
              <a:fillToRect l="100000" t="100000"/>
            </a:path>
            <a:tileRect r="-100000" b="-100000"/>
          </a:gradFill>
        </p:spPr>
        <p:txBody>
          <a:bodyPr wrap="square" lIns="36000" tIns="0" rIns="36000" bIns="0" rtlCol="0">
            <a:spAutoFit/>
          </a:bodyPr>
          <a:lstStyle/>
          <a:p>
            <a:r>
              <a:rPr lang="fr-FR" sz="1200" b="1" dirty="0">
                <a:solidFill>
                  <a:schemeClr val="tx2"/>
                </a:solidFill>
                <a:latin typeface="Univers Light" panose="020B0403020202020204" pitchFamily="34" charset="0"/>
              </a:rPr>
              <a:t>Nomenclature ROME</a:t>
            </a:r>
          </a:p>
        </p:txBody>
      </p:sp>
      <p:sp>
        <p:nvSpPr>
          <p:cNvPr id="47" name="ZoneTexte 46">
            <a:extLst>
              <a:ext uri="{FF2B5EF4-FFF2-40B4-BE49-F238E27FC236}">
                <a16:creationId xmlns:a16="http://schemas.microsoft.com/office/drawing/2014/main" id="{4B7EC84C-86BF-4A21-BBCE-80D40A4FBC7C}"/>
              </a:ext>
            </a:extLst>
          </p:cNvPr>
          <p:cNvSpPr txBox="1"/>
          <p:nvPr/>
        </p:nvSpPr>
        <p:spPr>
          <a:xfrm>
            <a:off x="269327" y="2850925"/>
            <a:ext cx="2149437" cy="484748"/>
          </a:xfrm>
          <a:prstGeom prst="rect">
            <a:avLst/>
          </a:prstGeom>
          <a:noFill/>
        </p:spPr>
        <p:txBody>
          <a:bodyPr wrap="square" lIns="36000" tIns="0" rIns="36000" bIns="0" rtlCol="0">
            <a:spAutoFit/>
          </a:bodyPr>
          <a:lstStyle>
            <a:defPPr>
              <a:defRPr lang="fr-FR"/>
            </a:defPPr>
            <a:lvl1pPr>
              <a:defRPr sz="1200">
                <a:solidFill>
                  <a:schemeClr val="tx2"/>
                </a:solidFill>
                <a:latin typeface="Univers Light" panose="020B0403020202020204" pitchFamily="34" charset="0"/>
              </a:defRPr>
            </a:lvl1pPr>
          </a:lstStyle>
          <a:p>
            <a:r>
              <a:rPr lang="fr-FR" sz="1050" dirty="0"/>
              <a:t>388c - Chefs de projets informatiques, responsables informatiques</a:t>
            </a:r>
          </a:p>
        </p:txBody>
      </p:sp>
      <p:sp>
        <p:nvSpPr>
          <p:cNvPr id="49" name="ZoneTexte 48">
            <a:extLst>
              <a:ext uri="{FF2B5EF4-FFF2-40B4-BE49-F238E27FC236}">
                <a16:creationId xmlns:a16="http://schemas.microsoft.com/office/drawing/2014/main" id="{1898A06D-A47D-4424-B013-E850C30E5C8D}"/>
              </a:ext>
            </a:extLst>
          </p:cNvPr>
          <p:cNvSpPr txBox="1"/>
          <p:nvPr/>
        </p:nvSpPr>
        <p:spPr>
          <a:xfrm>
            <a:off x="258764" y="2631334"/>
            <a:ext cx="2160000" cy="184666"/>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p:spPr>
        <p:txBody>
          <a:bodyPr wrap="square" lIns="36000" tIns="0" rIns="36000" bIns="0" rtlCol="0">
            <a:spAutoFit/>
          </a:bodyPr>
          <a:lstStyle/>
          <a:p>
            <a:r>
              <a:rPr lang="fr-FR" sz="1200" b="1" dirty="0">
                <a:solidFill>
                  <a:schemeClr val="tx2"/>
                </a:solidFill>
                <a:latin typeface="Univers Light" panose="020B0403020202020204" pitchFamily="34" charset="0"/>
              </a:rPr>
              <a:t>Nomenclature PCS</a:t>
            </a:r>
          </a:p>
        </p:txBody>
      </p:sp>
      <p:sp>
        <p:nvSpPr>
          <p:cNvPr id="50" name="ZoneTexte 49">
            <a:extLst>
              <a:ext uri="{FF2B5EF4-FFF2-40B4-BE49-F238E27FC236}">
                <a16:creationId xmlns:a16="http://schemas.microsoft.com/office/drawing/2014/main" id="{FAE0209F-3372-48ED-A9FD-4134E11E59EA}"/>
              </a:ext>
            </a:extLst>
          </p:cNvPr>
          <p:cNvSpPr txBox="1"/>
          <p:nvPr/>
        </p:nvSpPr>
        <p:spPr>
          <a:xfrm>
            <a:off x="2606163" y="2850925"/>
            <a:ext cx="2149437" cy="323165"/>
          </a:xfrm>
          <a:prstGeom prst="rect">
            <a:avLst/>
          </a:prstGeom>
          <a:noFill/>
        </p:spPr>
        <p:txBody>
          <a:bodyPr wrap="square" lIns="36000" tIns="0" rIns="36000" bIns="0" rtlCol="0">
            <a:spAutoFit/>
          </a:bodyPr>
          <a:lstStyle>
            <a:defPPr>
              <a:defRPr lang="fr-FR"/>
            </a:defPPr>
            <a:lvl1pPr>
              <a:defRPr sz="1200">
                <a:solidFill>
                  <a:schemeClr val="tx2"/>
                </a:solidFill>
                <a:latin typeface="Univers Light" panose="020B0403020202020204" pitchFamily="34" charset="0"/>
              </a:defRPr>
            </a:lvl1pPr>
          </a:lstStyle>
          <a:p>
            <a:r>
              <a:rPr lang="fr-FR" sz="1050" dirty="0"/>
              <a:t>38834 - Expert / Experte en cybersécurité</a:t>
            </a:r>
          </a:p>
        </p:txBody>
      </p:sp>
      <p:grpSp>
        <p:nvGrpSpPr>
          <p:cNvPr id="54" name="Groupe 53">
            <a:extLst>
              <a:ext uri="{FF2B5EF4-FFF2-40B4-BE49-F238E27FC236}">
                <a16:creationId xmlns:a16="http://schemas.microsoft.com/office/drawing/2014/main" id="{99C3AAD9-BBD3-4357-84A9-0ABF43767063}"/>
              </a:ext>
            </a:extLst>
          </p:cNvPr>
          <p:cNvGrpSpPr/>
          <p:nvPr/>
        </p:nvGrpSpPr>
        <p:grpSpPr>
          <a:xfrm>
            <a:off x="233676" y="5218037"/>
            <a:ext cx="6858529" cy="1376148"/>
            <a:chOff x="233676" y="5417914"/>
            <a:chExt cx="6858529" cy="1376148"/>
          </a:xfrm>
        </p:grpSpPr>
        <p:sp>
          <p:nvSpPr>
            <p:cNvPr id="55" name="ZoneTexte 54">
              <a:extLst>
                <a:ext uri="{FF2B5EF4-FFF2-40B4-BE49-F238E27FC236}">
                  <a16:creationId xmlns:a16="http://schemas.microsoft.com/office/drawing/2014/main" id="{79D27989-FC53-497F-BD71-12B85BA501EB}"/>
                </a:ext>
              </a:extLst>
            </p:cNvPr>
            <p:cNvSpPr txBox="1"/>
            <p:nvPr/>
          </p:nvSpPr>
          <p:spPr>
            <a:xfrm>
              <a:off x="252205" y="5624511"/>
              <a:ext cx="6840000" cy="1169551"/>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Participe aux réponses aux appels d’offre pour des projets de diagnostic et prévention des risques en matière de cybersécurité (élaboration de la méthodologie, tarification, soutenance...) et peut intervenir sur le volet « cybersécurité » d’une proposition d’intervention de conseil ou d’audit SI </a:t>
              </a:r>
              <a:endParaRPr lang="fr-FR" dirty="0">
                <a:highlight>
                  <a:srgbClr val="FFFF00"/>
                </a:highlight>
              </a:endParaRPr>
            </a:p>
            <a:p>
              <a:pPr algn="l"/>
              <a:r>
                <a:rPr lang="fr-FR" dirty="0"/>
                <a:t>Identifie les problématiques du client en matière de cybersécurité, analyse les données client à disposition et les processus de protection existants, formule les hypothèses de travail et limites d’analyse</a:t>
              </a:r>
            </a:p>
            <a:p>
              <a:pPr algn="l"/>
              <a:r>
                <a:rPr lang="fr-FR" dirty="0"/>
                <a:t>Adapte les objectifs et étapes de la mission à partir de sa compréhension des enjeux (stratégie d’entreprise, organisation du système d’information) selon le type de mission (mission de conseil ou audit SI…) </a:t>
              </a:r>
            </a:p>
          </p:txBody>
        </p:sp>
        <p:sp>
          <p:nvSpPr>
            <p:cNvPr id="56" name="ZoneTexte 55">
              <a:extLst>
                <a:ext uri="{FF2B5EF4-FFF2-40B4-BE49-F238E27FC236}">
                  <a16:creationId xmlns:a16="http://schemas.microsoft.com/office/drawing/2014/main" id="{284A40DB-8B6D-4E64-97D7-33F66107B6C6}"/>
                </a:ext>
              </a:extLst>
            </p:cNvPr>
            <p:cNvSpPr txBox="1"/>
            <p:nvPr/>
          </p:nvSpPr>
          <p:spPr>
            <a:xfrm>
              <a:off x="233676" y="5417914"/>
              <a:ext cx="6435758" cy="276999"/>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dirty="0"/>
                <a:t>Proposition commerciale et cadrage des besoins client</a:t>
              </a:r>
            </a:p>
          </p:txBody>
        </p:sp>
      </p:grpSp>
      <p:grpSp>
        <p:nvGrpSpPr>
          <p:cNvPr id="57" name="Groupe 56">
            <a:extLst>
              <a:ext uri="{FF2B5EF4-FFF2-40B4-BE49-F238E27FC236}">
                <a16:creationId xmlns:a16="http://schemas.microsoft.com/office/drawing/2014/main" id="{3CB3B698-66D5-41E6-9605-6DFE1C3A3CA9}"/>
              </a:ext>
            </a:extLst>
          </p:cNvPr>
          <p:cNvGrpSpPr/>
          <p:nvPr/>
        </p:nvGrpSpPr>
        <p:grpSpPr>
          <a:xfrm>
            <a:off x="233676" y="6660708"/>
            <a:ext cx="6858529" cy="1696417"/>
            <a:chOff x="233676" y="6460704"/>
            <a:chExt cx="6858529" cy="1696417"/>
          </a:xfrm>
        </p:grpSpPr>
        <p:sp>
          <p:nvSpPr>
            <p:cNvPr id="58" name="ZoneTexte 57">
              <a:extLst>
                <a:ext uri="{FF2B5EF4-FFF2-40B4-BE49-F238E27FC236}">
                  <a16:creationId xmlns:a16="http://schemas.microsoft.com/office/drawing/2014/main" id="{0D1C5F3C-B59B-40DF-A722-A055D8000252}"/>
                </a:ext>
              </a:extLst>
            </p:cNvPr>
            <p:cNvSpPr txBox="1"/>
            <p:nvPr/>
          </p:nvSpPr>
          <p:spPr>
            <a:xfrm>
              <a:off x="233676" y="6460704"/>
              <a:ext cx="6435757" cy="276999"/>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dirty="0"/>
                <a:t>Définition et mise en œuvre d’une stratégie de cybersécurité</a:t>
              </a:r>
            </a:p>
          </p:txBody>
        </p:sp>
        <p:sp>
          <p:nvSpPr>
            <p:cNvPr id="59" name="ZoneTexte 58">
              <a:extLst>
                <a:ext uri="{FF2B5EF4-FFF2-40B4-BE49-F238E27FC236}">
                  <a16:creationId xmlns:a16="http://schemas.microsoft.com/office/drawing/2014/main" id="{543C03FF-44D2-4E14-BBEA-232994E9A62F}"/>
                </a:ext>
              </a:extLst>
            </p:cNvPr>
            <p:cNvSpPr txBox="1"/>
            <p:nvPr/>
          </p:nvSpPr>
          <p:spPr>
            <a:xfrm>
              <a:off x="252205" y="6679793"/>
              <a:ext cx="6840000" cy="1477328"/>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Définit des scénarios d’intrusion selon les activités et besoins spécifiques du client (banque, secteur public, numérique, défense…) afin de tester la vulnérabilité des systèmes</a:t>
              </a:r>
            </a:p>
            <a:p>
              <a:pPr algn="l"/>
              <a:r>
                <a:rPr lang="fr-FR" dirty="0"/>
                <a:t>Produit une cartographie des risques cyber des systèmes d’information</a:t>
              </a:r>
            </a:p>
            <a:p>
              <a:pPr algn="l"/>
              <a:r>
                <a:rPr lang="fr-FR" dirty="0"/>
                <a:t>À partir de l’identification des menaces, définit et met en œuvre selon le besoin du client les pistes d’amélioration des systèmes : amélioration des solutions et process en place, installation d’un logiciel de cybersécurité, définition de plans de continuité des activités, diffusion de bonnes pratiques digitales au sein de l’organisation, mise en place de tests de routines…</a:t>
              </a:r>
            </a:p>
            <a:p>
              <a:pPr algn="l"/>
              <a:r>
                <a:rPr lang="fr-FR" dirty="0"/>
                <a:t>Peut intervenir pour le compte de son propre cabinet afin de couvrir les enjeux de cybersécurité des différents pôles d’activité du cabinet d’expertise-comptable et des systèmes d’information internes</a:t>
              </a:r>
            </a:p>
          </p:txBody>
        </p:sp>
      </p:grpSp>
      <p:grpSp>
        <p:nvGrpSpPr>
          <p:cNvPr id="60" name="Groupe 59">
            <a:extLst>
              <a:ext uri="{FF2B5EF4-FFF2-40B4-BE49-F238E27FC236}">
                <a16:creationId xmlns:a16="http://schemas.microsoft.com/office/drawing/2014/main" id="{A7FF495F-ED59-4B1B-A553-B35E49C369BA}"/>
              </a:ext>
            </a:extLst>
          </p:cNvPr>
          <p:cNvGrpSpPr/>
          <p:nvPr/>
        </p:nvGrpSpPr>
        <p:grpSpPr>
          <a:xfrm>
            <a:off x="233676" y="8345941"/>
            <a:ext cx="6858529" cy="1401244"/>
            <a:chOff x="233676" y="9234338"/>
            <a:chExt cx="6858529" cy="1401244"/>
          </a:xfrm>
        </p:grpSpPr>
        <p:sp>
          <p:nvSpPr>
            <p:cNvPr id="62" name="ZoneTexte 61">
              <a:extLst>
                <a:ext uri="{FF2B5EF4-FFF2-40B4-BE49-F238E27FC236}">
                  <a16:creationId xmlns:a16="http://schemas.microsoft.com/office/drawing/2014/main" id="{890AFC43-0E4D-4871-B355-4BF44B76B37B}"/>
                </a:ext>
              </a:extLst>
            </p:cNvPr>
            <p:cNvSpPr txBox="1"/>
            <p:nvPr/>
          </p:nvSpPr>
          <p:spPr>
            <a:xfrm>
              <a:off x="233676" y="9234338"/>
              <a:ext cx="6317923" cy="276999"/>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dirty="0"/>
                <a:t>Développement de l’activité, veille « métier » et technologique </a:t>
              </a:r>
            </a:p>
          </p:txBody>
        </p:sp>
        <p:sp>
          <p:nvSpPr>
            <p:cNvPr id="67" name="ZoneTexte 66">
              <a:extLst>
                <a:ext uri="{FF2B5EF4-FFF2-40B4-BE49-F238E27FC236}">
                  <a16:creationId xmlns:a16="http://schemas.microsoft.com/office/drawing/2014/main" id="{71D03EEE-45D4-4F47-A2C3-CCD49C1501D6}"/>
                </a:ext>
              </a:extLst>
            </p:cNvPr>
            <p:cNvSpPr txBox="1"/>
            <p:nvPr/>
          </p:nvSpPr>
          <p:spPr>
            <a:xfrm>
              <a:off x="252205" y="9466031"/>
              <a:ext cx="6840000" cy="1169551"/>
            </a:xfrm>
            <a:prstGeom prst="rect">
              <a:avLst/>
            </a:prstGeom>
            <a:noFill/>
          </p:spPr>
          <p:txBody>
            <a:bodyPr wrap="square" anchor="ctr">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S’appuie sur un travail de veille régulier pour alimenter sa pratique : veille « métier » sur les évolutions des problématiques de ses clients particulièrement dans le domaine des systèmes d’information et veille technologique sur l’évolution des techniques de cybersécurité </a:t>
              </a:r>
            </a:p>
            <a:p>
              <a:pPr algn="l"/>
              <a:r>
                <a:rPr lang="fr-FR" dirty="0"/>
                <a:t>Participe au développement des prestations du cabinet en se positionnant comme expert cybersécurité auprès des pôles d’activité du cabinet (expertise comptable, audit, conseil)</a:t>
              </a:r>
            </a:p>
            <a:p>
              <a:pPr algn="l"/>
              <a:r>
                <a:rPr lang="fr-FR" dirty="0"/>
                <a:t>Entretient un réseau professionnel (dirigeants, consultants…) et met en valeur l’activité du cabinet en participant à des évènements et projets du cabinet (études, séminaires, rencontres professionnelles…)</a:t>
              </a:r>
            </a:p>
          </p:txBody>
        </p:sp>
      </p:grpSp>
      <p:sp>
        <p:nvSpPr>
          <p:cNvPr id="68" name="ZoneTexte 67">
            <a:extLst>
              <a:ext uri="{FF2B5EF4-FFF2-40B4-BE49-F238E27FC236}">
                <a16:creationId xmlns:a16="http://schemas.microsoft.com/office/drawing/2014/main" id="{EE630627-95BB-45CC-877D-7F7668E8CEB8}"/>
              </a:ext>
            </a:extLst>
          </p:cNvPr>
          <p:cNvSpPr txBox="1"/>
          <p:nvPr/>
        </p:nvSpPr>
        <p:spPr>
          <a:xfrm>
            <a:off x="296128" y="3777846"/>
            <a:ext cx="6774677" cy="938719"/>
          </a:xfrm>
          <a:prstGeom prst="rect">
            <a:avLst/>
          </a:prstGeom>
          <a:noFill/>
        </p:spPr>
        <p:txBody>
          <a:bodyPr wrap="square">
            <a:spAutoFit/>
          </a:bodyPr>
          <a:lstStyle/>
          <a:p>
            <a:pPr>
              <a:spcBef>
                <a:spcPts val="200"/>
              </a:spcBef>
              <a:spcAft>
                <a:spcPts val="200"/>
              </a:spcAft>
            </a:pPr>
            <a:r>
              <a:rPr lang="fr-FR" sz="1100" dirty="0">
                <a:solidFill>
                  <a:schemeClr val="accent2"/>
                </a:solidFill>
                <a:latin typeface="Univers Light" panose="020B0403020202020204" pitchFamily="34" charset="0"/>
              </a:rPr>
              <a:t>Le Consultant en cybersécurité analyse les risques cyber d’une entreprise afin de proposer des solutions de protection adaptées à ses besoins et respectant la réglementation applicable en matière de protection des données (RGPD notamment). Il peut être sollicité pour des missions de prévention des risques mais peut également intervenir auprès d’entreprises ayant subi une cyberattaque ou fournir une expertise dans le cadre de missions de conseil ou d’audit. </a:t>
            </a:r>
            <a:endParaRPr lang="fr-FR" sz="1100" dirty="0">
              <a:solidFill>
                <a:schemeClr val="accent2"/>
              </a:solidFill>
              <a:highlight>
                <a:srgbClr val="FFFF00"/>
              </a:highlight>
              <a:latin typeface="Univers Light" panose="020B0403020202020204" pitchFamily="34" charset="0"/>
            </a:endParaRPr>
          </a:p>
        </p:txBody>
      </p:sp>
      <p:pic>
        <p:nvPicPr>
          <p:cNvPr id="5" name="Image 4" descr="Une image contenant texte, Police, logo, Graphique&#10;&#10;Description générée automatiquement">
            <a:extLst>
              <a:ext uri="{FF2B5EF4-FFF2-40B4-BE49-F238E27FC236}">
                <a16:creationId xmlns:a16="http://schemas.microsoft.com/office/drawing/2014/main" id="{A49F6990-174D-09CA-06B8-282AFB2C9AA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93915" y="165322"/>
            <a:ext cx="1115541" cy="921089"/>
          </a:xfrm>
          <a:prstGeom prst="rect">
            <a:avLst/>
          </a:prstGeom>
        </p:spPr>
      </p:pic>
    </p:spTree>
    <p:extLst>
      <p:ext uri="{BB962C8B-B14F-4D97-AF65-F5344CB8AC3E}">
        <p14:creationId xmlns:p14="http://schemas.microsoft.com/office/powerpoint/2010/main" val="26820586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0" name="Groupe 219">
            <a:extLst>
              <a:ext uri="{FF2B5EF4-FFF2-40B4-BE49-F238E27FC236}">
                <a16:creationId xmlns:a16="http://schemas.microsoft.com/office/drawing/2014/main" id="{967EE6A5-262A-424E-9421-305DB32E965D}"/>
              </a:ext>
            </a:extLst>
          </p:cNvPr>
          <p:cNvGrpSpPr/>
          <p:nvPr/>
        </p:nvGrpSpPr>
        <p:grpSpPr>
          <a:xfrm>
            <a:off x="4093843" y="155684"/>
            <a:ext cx="3214638" cy="970644"/>
            <a:chOff x="4093843" y="155684"/>
            <a:chExt cx="3214638" cy="970644"/>
          </a:xfrm>
        </p:grpSpPr>
        <p:pic>
          <p:nvPicPr>
            <p:cNvPr id="221" name="Graphique 220" descr="Loupe avec un remplissage uni">
              <a:extLst>
                <a:ext uri="{FF2B5EF4-FFF2-40B4-BE49-F238E27FC236}">
                  <a16:creationId xmlns:a16="http://schemas.microsoft.com/office/drawing/2014/main" id="{9F29CA22-EA5B-4355-9375-3190160DBED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14680" y="155684"/>
              <a:ext cx="991119" cy="970644"/>
            </a:xfrm>
            <a:prstGeom prst="rect">
              <a:avLst/>
            </a:prstGeom>
          </p:spPr>
        </p:pic>
        <p:sp>
          <p:nvSpPr>
            <p:cNvPr id="222" name="ZoneTexte 221">
              <a:extLst>
                <a:ext uri="{FF2B5EF4-FFF2-40B4-BE49-F238E27FC236}">
                  <a16:creationId xmlns:a16="http://schemas.microsoft.com/office/drawing/2014/main" id="{A4883841-3E8F-4367-A3FB-E52D4B8EDB9F}"/>
                </a:ext>
              </a:extLst>
            </p:cNvPr>
            <p:cNvSpPr txBox="1"/>
            <p:nvPr/>
          </p:nvSpPr>
          <p:spPr>
            <a:xfrm>
              <a:off x="4093843" y="445496"/>
              <a:ext cx="3214638" cy="184639"/>
            </a:xfrm>
            <a:prstGeom prst="rect">
              <a:avLst/>
            </a:prstGeom>
            <a:noFill/>
          </p:spPr>
          <p:txBody>
            <a:bodyPr wrap="square" lIns="36000" tIns="0" rIns="36000" bIns="0" rtlCol="0">
              <a:spAutoFit/>
            </a:bodyPr>
            <a:lstStyle/>
            <a:p>
              <a:r>
                <a:rPr lang="fr-FR" sz="1200" dirty="0">
                  <a:solidFill>
                    <a:schemeClr val="bg1">
                      <a:lumMod val="50000"/>
                    </a:schemeClr>
                  </a:solidFill>
                  <a:latin typeface="Univers Light" panose="020B0403020202020204" pitchFamily="34" charset="0"/>
                </a:rPr>
                <a:t>LES FICHES MÉTIERS DE L’OBSERVATOIRE</a:t>
              </a:r>
            </a:p>
          </p:txBody>
        </p:sp>
      </p:grpSp>
      <p:grpSp>
        <p:nvGrpSpPr>
          <p:cNvPr id="184" name="Groupe 183">
            <a:extLst>
              <a:ext uri="{FF2B5EF4-FFF2-40B4-BE49-F238E27FC236}">
                <a16:creationId xmlns:a16="http://schemas.microsoft.com/office/drawing/2014/main" id="{6FBFDE81-A642-46CE-90C9-6B9292ABC37E}"/>
              </a:ext>
            </a:extLst>
          </p:cNvPr>
          <p:cNvGrpSpPr/>
          <p:nvPr/>
        </p:nvGrpSpPr>
        <p:grpSpPr>
          <a:xfrm>
            <a:off x="149688" y="1555576"/>
            <a:ext cx="2842800" cy="369332"/>
            <a:chOff x="350572" y="2377258"/>
            <a:chExt cx="2842800" cy="369332"/>
          </a:xfrm>
        </p:grpSpPr>
        <p:sp>
          <p:nvSpPr>
            <p:cNvPr id="185" name="ZoneTexte 184">
              <a:extLst>
                <a:ext uri="{FF2B5EF4-FFF2-40B4-BE49-F238E27FC236}">
                  <a16:creationId xmlns:a16="http://schemas.microsoft.com/office/drawing/2014/main" id="{09715151-1A0E-44FD-A6B3-2F7BC2F3DA08}"/>
                </a:ext>
              </a:extLst>
            </p:cNvPr>
            <p:cNvSpPr txBox="1"/>
            <p:nvPr/>
          </p:nvSpPr>
          <p:spPr>
            <a:xfrm>
              <a:off x="499607" y="2377258"/>
              <a:ext cx="2693765" cy="369332"/>
            </a:xfrm>
            <a:prstGeom prst="rect">
              <a:avLst/>
            </a:prstGeom>
            <a:noFill/>
          </p:spPr>
          <p:txBody>
            <a:bodyPr wrap="square" lIns="36000" tIns="0" rIns="36000" bIns="0" rtlCol="0">
              <a:spAutoFit/>
            </a:bodyPr>
            <a:lstStyle/>
            <a:p>
              <a:r>
                <a:rPr lang="fr-FR" sz="2400" b="1" dirty="0">
                  <a:solidFill>
                    <a:schemeClr val="accent1"/>
                  </a:solidFill>
                  <a:latin typeface="Univers Light" panose="020B0403020202020204" pitchFamily="34" charset="0"/>
                </a:rPr>
                <a:t>Compétences</a:t>
              </a:r>
            </a:p>
          </p:txBody>
        </p:sp>
        <p:sp>
          <p:nvSpPr>
            <p:cNvPr id="186" name="Triangle isocèle 185">
              <a:extLst>
                <a:ext uri="{FF2B5EF4-FFF2-40B4-BE49-F238E27FC236}">
                  <a16:creationId xmlns:a16="http://schemas.microsoft.com/office/drawing/2014/main" id="{8ED96F8C-9809-40FA-AAAD-2106B0353634}"/>
                </a:ext>
              </a:extLst>
            </p:cNvPr>
            <p:cNvSpPr/>
            <p:nvPr/>
          </p:nvSpPr>
          <p:spPr>
            <a:xfrm rot="5400000">
              <a:off x="307540" y="2493322"/>
              <a:ext cx="215384" cy="129320"/>
            </a:xfrm>
            <a:prstGeom prst="triangle">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solidFill>
                  <a:schemeClr val="accent1"/>
                </a:solidFill>
              </a:endParaRPr>
            </a:p>
          </p:txBody>
        </p:sp>
      </p:grpSp>
      <p:cxnSp>
        <p:nvCxnSpPr>
          <p:cNvPr id="208" name="Connecteur droit 207">
            <a:extLst>
              <a:ext uri="{FF2B5EF4-FFF2-40B4-BE49-F238E27FC236}">
                <a16:creationId xmlns:a16="http://schemas.microsoft.com/office/drawing/2014/main" id="{69771BD5-6E32-44E4-B8F0-6BE5B94C3E64}"/>
              </a:ext>
            </a:extLst>
          </p:cNvPr>
          <p:cNvCxnSpPr>
            <a:cxnSpLocks/>
          </p:cNvCxnSpPr>
          <p:nvPr/>
        </p:nvCxnSpPr>
        <p:spPr>
          <a:xfrm>
            <a:off x="298723" y="1924908"/>
            <a:ext cx="3265200" cy="0"/>
          </a:xfrm>
          <a:prstGeom prst="line">
            <a:avLst/>
          </a:prstGeom>
          <a:ln w="25400">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255" name="ZoneTexte 254">
            <a:extLst>
              <a:ext uri="{FF2B5EF4-FFF2-40B4-BE49-F238E27FC236}">
                <a16:creationId xmlns:a16="http://schemas.microsoft.com/office/drawing/2014/main" id="{A1AA1689-BA2C-4352-AA12-3CAEC5FD027E}"/>
              </a:ext>
            </a:extLst>
          </p:cNvPr>
          <p:cNvSpPr txBox="1"/>
          <p:nvPr/>
        </p:nvSpPr>
        <p:spPr>
          <a:xfrm>
            <a:off x="233264" y="7434138"/>
            <a:ext cx="7056000" cy="215444"/>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a:effectLst>
            <a:outerShdw blurRad="50800" dist="38100" dir="2700000" algn="tl" rotWithShape="0">
              <a:prstClr val="black">
                <a:alpha val="40000"/>
              </a:prstClr>
            </a:outerShdw>
          </a:effectLst>
        </p:spPr>
        <p:txBody>
          <a:bodyPr wrap="square" lIns="36000" tIns="0" rIns="36000" bIns="0" rtlCol="0">
            <a:spAutoFit/>
          </a:bodyPr>
          <a:lstStyle/>
          <a:p>
            <a:r>
              <a:rPr lang="fr-FR" sz="1400" b="1" dirty="0">
                <a:solidFill>
                  <a:schemeClr val="tx2"/>
                </a:solidFill>
                <a:latin typeface="Univers Light" panose="020B0403020202020204" pitchFamily="34" charset="0"/>
              </a:rPr>
              <a:t>Macro compétences transverses</a:t>
            </a:r>
          </a:p>
        </p:txBody>
      </p:sp>
      <p:sp>
        <p:nvSpPr>
          <p:cNvPr id="132" name="ZoneTexte 131">
            <a:extLst>
              <a:ext uri="{FF2B5EF4-FFF2-40B4-BE49-F238E27FC236}">
                <a16:creationId xmlns:a16="http://schemas.microsoft.com/office/drawing/2014/main" id="{C6D215BB-1927-4A9E-81A9-AA44B45B6100}"/>
              </a:ext>
            </a:extLst>
          </p:cNvPr>
          <p:cNvSpPr txBox="1"/>
          <p:nvPr/>
        </p:nvSpPr>
        <p:spPr>
          <a:xfrm>
            <a:off x="233264" y="2003897"/>
            <a:ext cx="7056000" cy="215444"/>
          </a:xfrm>
          <a:prstGeom prst="rect">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0800000" scaled="1"/>
            <a:tileRect/>
          </a:gradFill>
          <a:effectLst>
            <a:outerShdw blurRad="50800" dist="38100" dir="2700000" algn="tl" rotWithShape="0">
              <a:prstClr val="black">
                <a:alpha val="40000"/>
              </a:prstClr>
            </a:outerShdw>
          </a:effectLst>
        </p:spPr>
        <p:txBody>
          <a:bodyPr wrap="square" lIns="36000" tIns="0" rIns="36000" bIns="0" rtlCol="0">
            <a:spAutoFit/>
          </a:bodyPr>
          <a:lstStyle/>
          <a:p>
            <a:r>
              <a:rPr lang="fr-FR" sz="1400" b="1" dirty="0">
                <a:solidFill>
                  <a:schemeClr val="tx2"/>
                </a:solidFill>
                <a:latin typeface="Univers Light" panose="020B0403020202020204" pitchFamily="34" charset="0"/>
              </a:rPr>
              <a:t>Macro-compétences spécifiques</a:t>
            </a:r>
          </a:p>
        </p:txBody>
      </p:sp>
      <p:sp>
        <p:nvSpPr>
          <p:cNvPr id="133" name="ZoneTexte 132">
            <a:extLst>
              <a:ext uri="{FF2B5EF4-FFF2-40B4-BE49-F238E27FC236}">
                <a16:creationId xmlns:a16="http://schemas.microsoft.com/office/drawing/2014/main" id="{F587C10D-AC6E-45B3-BF83-D6319499706F}"/>
              </a:ext>
            </a:extLst>
          </p:cNvPr>
          <p:cNvSpPr txBox="1"/>
          <p:nvPr/>
        </p:nvSpPr>
        <p:spPr>
          <a:xfrm>
            <a:off x="4692506" y="2311238"/>
            <a:ext cx="3063558" cy="246221"/>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ctr">
              <a:buNone/>
            </a:pPr>
            <a:r>
              <a:rPr lang="fr-FR" dirty="0">
                <a:solidFill>
                  <a:schemeClr val="accent1"/>
                </a:solidFill>
              </a:rPr>
              <a:t>Exemple d’application</a:t>
            </a:r>
          </a:p>
        </p:txBody>
      </p:sp>
      <p:sp>
        <p:nvSpPr>
          <p:cNvPr id="134" name="ZoneTexte 133">
            <a:extLst>
              <a:ext uri="{FF2B5EF4-FFF2-40B4-BE49-F238E27FC236}">
                <a16:creationId xmlns:a16="http://schemas.microsoft.com/office/drawing/2014/main" id="{04F9E212-75A1-4AA9-9A73-906423549C68}"/>
              </a:ext>
            </a:extLst>
          </p:cNvPr>
          <p:cNvSpPr txBox="1"/>
          <p:nvPr/>
        </p:nvSpPr>
        <p:spPr>
          <a:xfrm>
            <a:off x="1693913" y="2227182"/>
            <a:ext cx="3956910" cy="400110"/>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ctr">
              <a:buNone/>
            </a:pPr>
            <a:r>
              <a:rPr lang="fr-FR" dirty="0">
                <a:solidFill>
                  <a:schemeClr val="accent1"/>
                </a:solidFill>
              </a:rPr>
              <a:t>Niveau attendu sur la macro-compétence et </a:t>
            </a:r>
            <a:br>
              <a:rPr lang="fr-FR" dirty="0">
                <a:solidFill>
                  <a:schemeClr val="accent1"/>
                </a:solidFill>
              </a:rPr>
            </a:br>
            <a:r>
              <a:rPr lang="fr-FR" dirty="0">
                <a:solidFill>
                  <a:schemeClr val="accent1"/>
                </a:solidFill>
              </a:rPr>
              <a:t>compétence associée</a:t>
            </a:r>
          </a:p>
        </p:txBody>
      </p:sp>
      <p:sp>
        <p:nvSpPr>
          <p:cNvPr id="136" name="ZoneTexte 135">
            <a:extLst>
              <a:ext uri="{FF2B5EF4-FFF2-40B4-BE49-F238E27FC236}">
                <a16:creationId xmlns:a16="http://schemas.microsoft.com/office/drawing/2014/main" id="{AB640B82-2EE7-4FF0-9657-1912AF3F122C}"/>
              </a:ext>
            </a:extLst>
          </p:cNvPr>
          <p:cNvSpPr txBox="1"/>
          <p:nvPr/>
        </p:nvSpPr>
        <p:spPr>
          <a:xfrm>
            <a:off x="-648" y="2311238"/>
            <a:ext cx="1908277" cy="246221"/>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ctr">
              <a:buNone/>
            </a:pPr>
            <a:r>
              <a:rPr lang="fr-FR" dirty="0">
                <a:solidFill>
                  <a:schemeClr val="accent1"/>
                </a:solidFill>
              </a:rPr>
              <a:t>Macro-compétence</a:t>
            </a:r>
          </a:p>
        </p:txBody>
      </p:sp>
      <p:cxnSp>
        <p:nvCxnSpPr>
          <p:cNvPr id="137" name="Connecteur droit 136">
            <a:extLst>
              <a:ext uri="{FF2B5EF4-FFF2-40B4-BE49-F238E27FC236}">
                <a16:creationId xmlns:a16="http://schemas.microsoft.com/office/drawing/2014/main" id="{35DDEFAF-CA16-4B2F-923E-EF9A0E56AB1C}"/>
              </a:ext>
            </a:extLst>
          </p:cNvPr>
          <p:cNvCxnSpPr/>
          <p:nvPr/>
        </p:nvCxnSpPr>
        <p:spPr>
          <a:xfrm flipV="1">
            <a:off x="238250" y="2609602"/>
            <a:ext cx="698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1" name="Connecteur droit 160">
            <a:extLst>
              <a:ext uri="{FF2B5EF4-FFF2-40B4-BE49-F238E27FC236}">
                <a16:creationId xmlns:a16="http://schemas.microsoft.com/office/drawing/2014/main" id="{4DD5C89A-6085-4ACB-9449-06A1A6E90BF0}"/>
              </a:ext>
            </a:extLst>
          </p:cNvPr>
          <p:cNvCxnSpPr>
            <a:cxnSpLocks/>
          </p:cNvCxnSpPr>
          <p:nvPr/>
        </p:nvCxnSpPr>
        <p:spPr>
          <a:xfrm flipV="1">
            <a:off x="0" y="1152394"/>
            <a:ext cx="7559675"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grpSp>
        <p:nvGrpSpPr>
          <p:cNvPr id="29" name="Groupe 28">
            <a:extLst>
              <a:ext uri="{FF2B5EF4-FFF2-40B4-BE49-F238E27FC236}">
                <a16:creationId xmlns:a16="http://schemas.microsoft.com/office/drawing/2014/main" id="{19C6D838-0EA0-4947-A8D1-1C0793B57DA0}"/>
              </a:ext>
            </a:extLst>
          </p:cNvPr>
          <p:cNvGrpSpPr/>
          <p:nvPr/>
        </p:nvGrpSpPr>
        <p:grpSpPr>
          <a:xfrm>
            <a:off x="205409" y="5688480"/>
            <a:ext cx="7193991" cy="507831"/>
            <a:chOff x="98900" y="5811621"/>
            <a:chExt cx="7193991" cy="507831"/>
          </a:xfrm>
        </p:grpSpPr>
        <p:sp>
          <p:nvSpPr>
            <p:cNvPr id="271" name="ZoneTexte 270">
              <a:extLst>
                <a:ext uri="{FF2B5EF4-FFF2-40B4-BE49-F238E27FC236}">
                  <a16:creationId xmlns:a16="http://schemas.microsoft.com/office/drawing/2014/main" id="{92F80A0A-6132-4690-B35E-8046D31A47AC}"/>
                </a:ext>
              </a:extLst>
            </p:cNvPr>
            <p:cNvSpPr txBox="1"/>
            <p:nvPr/>
          </p:nvSpPr>
          <p:spPr>
            <a:xfrm>
              <a:off x="98900" y="5865481"/>
              <a:ext cx="1675671"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Gestion et exploitation d'une base de données</a:t>
              </a:r>
            </a:p>
          </p:txBody>
        </p:sp>
        <p:sp>
          <p:nvSpPr>
            <p:cNvPr id="180" name="Rectangle 179">
              <a:extLst>
                <a:ext uri="{FF2B5EF4-FFF2-40B4-BE49-F238E27FC236}">
                  <a16:creationId xmlns:a16="http://schemas.microsoft.com/office/drawing/2014/main" id="{5AB6A684-C315-4F96-9F0C-DB71AC7E6F58}"/>
                </a:ext>
              </a:extLst>
            </p:cNvPr>
            <p:cNvSpPr/>
            <p:nvPr/>
          </p:nvSpPr>
          <p:spPr>
            <a:xfrm>
              <a:off x="5239404" y="5811621"/>
              <a:ext cx="2053487"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Analyser des données dans le cadre de tests de vulnérabilité et synthétiser les résultats obtenus</a:t>
              </a:r>
            </a:p>
          </p:txBody>
        </p:sp>
        <p:grpSp>
          <p:nvGrpSpPr>
            <p:cNvPr id="2" name="Groupe 1">
              <a:extLst>
                <a:ext uri="{FF2B5EF4-FFF2-40B4-BE49-F238E27FC236}">
                  <a16:creationId xmlns:a16="http://schemas.microsoft.com/office/drawing/2014/main" id="{E59B7290-41BB-40C0-94A6-9B87D239C2E1}"/>
                </a:ext>
              </a:extLst>
            </p:cNvPr>
            <p:cNvGrpSpPr/>
            <p:nvPr/>
          </p:nvGrpSpPr>
          <p:grpSpPr>
            <a:xfrm>
              <a:off x="1835679" y="5813536"/>
              <a:ext cx="3466824" cy="504000"/>
              <a:chOff x="1835679" y="5813536"/>
              <a:chExt cx="3466824" cy="504000"/>
            </a:xfrm>
          </p:grpSpPr>
          <p:grpSp>
            <p:nvGrpSpPr>
              <p:cNvPr id="336" name="Groupe 335">
                <a:extLst>
                  <a:ext uri="{FF2B5EF4-FFF2-40B4-BE49-F238E27FC236}">
                    <a16:creationId xmlns:a16="http://schemas.microsoft.com/office/drawing/2014/main" id="{57CAE57E-6EAB-402C-A1BB-7AB8BF723B5D}"/>
                  </a:ext>
                </a:extLst>
              </p:cNvPr>
              <p:cNvGrpSpPr/>
              <p:nvPr/>
            </p:nvGrpSpPr>
            <p:grpSpPr>
              <a:xfrm>
                <a:off x="1835679" y="5813536"/>
                <a:ext cx="3405719" cy="504000"/>
                <a:chOff x="1907629" y="2769899"/>
                <a:chExt cx="3405719" cy="504000"/>
              </a:xfrm>
            </p:grpSpPr>
            <p:sp>
              <p:nvSpPr>
                <p:cNvPr id="337" name="Rectangle 336">
                  <a:extLst>
                    <a:ext uri="{FF2B5EF4-FFF2-40B4-BE49-F238E27FC236}">
                      <a16:creationId xmlns:a16="http://schemas.microsoft.com/office/drawing/2014/main" id="{C040753F-0786-4DB7-AFB8-FC245A3923C0}"/>
                    </a:ext>
                  </a:extLst>
                </p:cNvPr>
                <p:cNvSpPr/>
                <p:nvPr/>
              </p:nvSpPr>
              <p:spPr>
                <a:xfrm>
                  <a:off x="2052761" y="276989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38" name="Groupe 337">
                  <a:extLst>
                    <a:ext uri="{FF2B5EF4-FFF2-40B4-BE49-F238E27FC236}">
                      <a16:creationId xmlns:a16="http://schemas.microsoft.com/office/drawing/2014/main" id="{F41CF2C2-82EC-4826-951B-B3FC69032768}"/>
                    </a:ext>
                  </a:extLst>
                </p:cNvPr>
                <p:cNvGrpSpPr/>
                <p:nvPr/>
              </p:nvGrpSpPr>
              <p:grpSpPr>
                <a:xfrm>
                  <a:off x="1907629" y="2769899"/>
                  <a:ext cx="271472" cy="504000"/>
                  <a:chOff x="1903658" y="4003285"/>
                  <a:chExt cx="265051" cy="504000"/>
                </a:xfrm>
              </p:grpSpPr>
              <p:cxnSp>
                <p:nvCxnSpPr>
                  <p:cNvPr id="339" name="Connecteur droit 338">
                    <a:extLst>
                      <a:ext uri="{FF2B5EF4-FFF2-40B4-BE49-F238E27FC236}">
                        <a16:creationId xmlns:a16="http://schemas.microsoft.com/office/drawing/2014/main" id="{A85466AC-360A-4FA8-8292-1E5C3AA0C1F5}"/>
                      </a:ext>
                    </a:extLst>
                  </p:cNvPr>
                  <p:cNvCxnSpPr>
                    <a:cxnSpLocks/>
                  </p:cNvCxnSpPr>
                  <p:nvPr/>
                </p:nvCxnSpPr>
                <p:spPr>
                  <a:xfrm>
                    <a:off x="2036183" y="4003285"/>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40" name="Ellipse 339">
                    <a:extLst>
                      <a:ext uri="{FF2B5EF4-FFF2-40B4-BE49-F238E27FC236}">
                        <a16:creationId xmlns:a16="http://schemas.microsoft.com/office/drawing/2014/main" id="{793B9EEC-802F-409C-9A61-46481D178DDB}"/>
                      </a:ext>
                    </a:extLst>
                  </p:cNvPr>
                  <p:cNvSpPr/>
                  <p:nvPr/>
                </p:nvSpPr>
                <p:spPr>
                  <a:xfrm>
                    <a:off x="1903658" y="4136833"/>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grpSp>
          <p:sp>
            <p:nvSpPr>
              <p:cNvPr id="440" name="Rectangle 439">
                <a:extLst>
                  <a:ext uri="{FF2B5EF4-FFF2-40B4-BE49-F238E27FC236}">
                    <a16:creationId xmlns:a16="http://schemas.microsoft.com/office/drawing/2014/main" id="{8C73D362-3378-4050-85D5-C819CCFE0280}"/>
                  </a:ext>
                </a:extLst>
              </p:cNvPr>
              <p:cNvSpPr/>
              <p:nvPr/>
            </p:nvSpPr>
            <p:spPr>
              <a:xfrm>
                <a:off x="2062503" y="5865481"/>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Conduire des analyses avancées, identifier et utiliser les outils d'exploitation adaptés</a:t>
                </a:r>
              </a:p>
            </p:txBody>
          </p:sp>
        </p:grpSp>
      </p:grpSp>
      <p:grpSp>
        <p:nvGrpSpPr>
          <p:cNvPr id="17" name="Groupe 16">
            <a:extLst>
              <a:ext uri="{FF2B5EF4-FFF2-40B4-BE49-F238E27FC236}">
                <a16:creationId xmlns:a16="http://schemas.microsoft.com/office/drawing/2014/main" id="{993E20E4-8629-4177-850A-E7AF52CC3F46}"/>
              </a:ext>
            </a:extLst>
          </p:cNvPr>
          <p:cNvGrpSpPr/>
          <p:nvPr/>
        </p:nvGrpSpPr>
        <p:grpSpPr>
          <a:xfrm>
            <a:off x="205409" y="5080573"/>
            <a:ext cx="7069791" cy="553998"/>
            <a:chOff x="205409" y="5137575"/>
            <a:chExt cx="7069791" cy="553998"/>
          </a:xfrm>
        </p:grpSpPr>
        <p:sp>
          <p:nvSpPr>
            <p:cNvPr id="269" name="ZoneTexte 268">
              <a:extLst>
                <a:ext uri="{FF2B5EF4-FFF2-40B4-BE49-F238E27FC236}">
                  <a16:creationId xmlns:a16="http://schemas.microsoft.com/office/drawing/2014/main" id="{BE4A6FEA-CEE8-42CF-8D97-BD511FD0BB01}"/>
                </a:ext>
              </a:extLst>
            </p:cNvPr>
            <p:cNvSpPr txBox="1"/>
            <p:nvPr/>
          </p:nvSpPr>
          <p:spPr>
            <a:xfrm>
              <a:off x="205409" y="5214519"/>
              <a:ext cx="1845057"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Sécurité des échanges de données avec l'externe</a:t>
              </a:r>
            </a:p>
          </p:txBody>
        </p:sp>
        <p:sp>
          <p:nvSpPr>
            <p:cNvPr id="357" name="Rectangle 356">
              <a:extLst>
                <a:ext uri="{FF2B5EF4-FFF2-40B4-BE49-F238E27FC236}">
                  <a16:creationId xmlns:a16="http://schemas.microsoft.com/office/drawing/2014/main" id="{B6A0A7A7-4DCE-4CB7-8EFF-BBD58C89DD5D}"/>
                </a:ext>
              </a:extLst>
            </p:cNvPr>
            <p:cNvSpPr/>
            <p:nvPr/>
          </p:nvSpPr>
          <p:spPr>
            <a:xfrm>
              <a:off x="5326559" y="5160659"/>
              <a:ext cx="1948641"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Proposer une stratégie de protection des données basée sur  un diagnostic des vulnérabilités </a:t>
              </a:r>
            </a:p>
          </p:txBody>
        </p:sp>
        <p:grpSp>
          <p:nvGrpSpPr>
            <p:cNvPr id="331" name="Groupe 330">
              <a:extLst>
                <a:ext uri="{FF2B5EF4-FFF2-40B4-BE49-F238E27FC236}">
                  <a16:creationId xmlns:a16="http://schemas.microsoft.com/office/drawing/2014/main" id="{8DA7CB9C-FF53-4B24-86AB-53D119C6131B}"/>
                </a:ext>
              </a:extLst>
            </p:cNvPr>
            <p:cNvGrpSpPr/>
            <p:nvPr/>
          </p:nvGrpSpPr>
          <p:grpSpPr>
            <a:xfrm>
              <a:off x="1942188" y="5162574"/>
              <a:ext cx="3405719" cy="504000"/>
              <a:chOff x="1907629" y="2805482"/>
              <a:chExt cx="3405719" cy="504000"/>
            </a:xfrm>
          </p:grpSpPr>
          <p:sp>
            <p:nvSpPr>
              <p:cNvPr id="332" name="Rectangle 331">
                <a:extLst>
                  <a:ext uri="{FF2B5EF4-FFF2-40B4-BE49-F238E27FC236}">
                    <a16:creationId xmlns:a16="http://schemas.microsoft.com/office/drawing/2014/main" id="{6D4CDBF9-31D6-4930-A2DF-0601844DD1AC}"/>
                  </a:ext>
                </a:extLst>
              </p:cNvPr>
              <p:cNvSpPr/>
              <p:nvPr/>
            </p:nvSpPr>
            <p:spPr>
              <a:xfrm>
                <a:off x="2052761" y="2805482"/>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33" name="Groupe 332">
                <a:extLst>
                  <a:ext uri="{FF2B5EF4-FFF2-40B4-BE49-F238E27FC236}">
                    <a16:creationId xmlns:a16="http://schemas.microsoft.com/office/drawing/2014/main" id="{CBA849EC-FEBA-4775-A747-DF4096F1A32B}"/>
                  </a:ext>
                </a:extLst>
              </p:cNvPr>
              <p:cNvGrpSpPr/>
              <p:nvPr/>
            </p:nvGrpSpPr>
            <p:grpSpPr>
              <a:xfrm>
                <a:off x="1907629" y="2805482"/>
                <a:ext cx="271472" cy="504000"/>
                <a:chOff x="1903658" y="4038868"/>
                <a:chExt cx="265051" cy="504000"/>
              </a:xfrm>
            </p:grpSpPr>
            <p:cxnSp>
              <p:nvCxnSpPr>
                <p:cNvPr id="334" name="Connecteur droit 333">
                  <a:extLst>
                    <a:ext uri="{FF2B5EF4-FFF2-40B4-BE49-F238E27FC236}">
                      <a16:creationId xmlns:a16="http://schemas.microsoft.com/office/drawing/2014/main" id="{C1AEB666-3357-4476-8A55-C3637A45BDC2}"/>
                    </a:ext>
                  </a:extLst>
                </p:cNvPr>
                <p:cNvCxnSpPr>
                  <a:cxnSpLocks/>
                </p:cNvCxnSpPr>
                <p:nvPr/>
              </p:nvCxnSpPr>
              <p:spPr>
                <a:xfrm>
                  <a:off x="2036183" y="4038868"/>
                  <a:ext cx="0" cy="504000"/>
                </a:xfrm>
                <a:prstGeom prst="line">
                  <a:avLst/>
                </a:prstGeom>
                <a:solidFill>
                  <a:schemeClr val="accent1">
                    <a:lumMod val="75000"/>
                  </a:schemeClr>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35" name="Ellipse 334">
                  <a:extLst>
                    <a:ext uri="{FF2B5EF4-FFF2-40B4-BE49-F238E27FC236}">
                      <a16:creationId xmlns:a16="http://schemas.microsoft.com/office/drawing/2014/main" id="{781AD12E-50B0-4AEB-9384-75B3566F6558}"/>
                    </a:ext>
                  </a:extLst>
                </p:cNvPr>
                <p:cNvSpPr/>
                <p:nvPr/>
              </p:nvSpPr>
              <p:spPr>
                <a:xfrm>
                  <a:off x="1903658" y="4172416"/>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grpSp>
        <p:sp>
          <p:nvSpPr>
            <p:cNvPr id="441" name="Rectangle 440">
              <a:extLst>
                <a:ext uri="{FF2B5EF4-FFF2-40B4-BE49-F238E27FC236}">
                  <a16:creationId xmlns:a16="http://schemas.microsoft.com/office/drawing/2014/main" id="{8040C9E9-C4B8-423C-A0E1-6BF6AFEC50AE}"/>
                </a:ext>
              </a:extLst>
            </p:cNvPr>
            <p:cNvSpPr/>
            <p:nvPr/>
          </p:nvSpPr>
          <p:spPr>
            <a:xfrm>
              <a:off x="2169012" y="5137575"/>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Définir une stratégie de sécurisation des échanges de données à l'échelle du cabinet ou d'une structure cliente</a:t>
              </a:r>
            </a:p>
          </p:txBody>
        </p:sp>
      </p:grpSp>
      <p:grpSp>
        <p:nvGrpSpPr>
          <p:cNvPr id="5" name="Groupe 4">
            <a:extLst>
              <a:ext uri="{FF2B5EF4-FFF2-40B4-BE49-F238E27FC236}">
                <a16:creationId xmlns:a16="http://schemas.microsoft.com/office/drawing/2014/main" id="{2D0D86F7-46F1-48BC-A3DB-75EB036B616D}"/>
              </a:ext>
            </a:extLst>
          </p:cNvPr>
          <p:cNvGrpSpPr/>
          <p:nvPr/>
        </p:nvGrpSpPr>
        <p:grpSpPr>
          <a:xfrm>
            <a:off x="205409" y="3864759"/>
            <a:ext cx="7142579" cy="553998"/>
            <a:chOff x="205409" y="4044052"/>
            <a:chExt cx="7142579" cy="553998"/>
          </a:xfrm>
        </p:grpSpPr>
        <p:sp>
          <p:nvSpPr>
            <p:cNvPr id="257" name="ZoneTexte 256">
              <a:extLst>
                <a:ext uri="{FF2B5EF4-FFF2-40B4-BE49-F238E27FC236}">
                  <a16:creationId xmlns:a16="http://schemas.microsoft.com/office/drawing/2014/main" id="{53914EAE-EF9A-4430-B2A0-F5F68E9DED94}"/>
                </a:ext>
              </a:extLst>
            </p:cNvPr>
            <p:cNvSpPr txBox="1"/>
            <p:nvPr/>
          </p:nvSpPr>
          <p:spPr>
            <a:xfrm>
              <a:off x="205409" y="4044052"/>
              <a:ext cx="1675673" cy="55399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Process et méthodologies de travail spécifiques au domaine de spécialité</a:t>
              </a:r>
            </a:p>
          </p:txBody>
        </p:sp>
        <p:sp>
          <p:nvSpPr>
            <p:cNvPr id="354" name="Rectangle 353">
              <a:extLst>
                <a:ext uri="{FF2B5EF4-FFF2-40B4-BE49-F238E27FC236}">
                  <a16:creationId xmlns:a16="http://schemas.microsoft.com/office/drawing/2014/main" id="{DB7EF706-8C78-4E32-931C-FB6F6E2B19DA}"/>
                </a:ext>
              </a:extLst>
            </p:cNvPr>
            <p:cNvSpPr/>
            <p:nvPr/>
          </p:nvSpPr>
          <p:spPr>
            <a:xfrm>
              <a:off x="5377347" y="4067136"/>
              <a:ext cx="1970641"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Appliquer les étapes principales de stratégies d’intrusion dans un système d’information client </a:t>
              </a:r>
            </a:p>
          </p:txBody>
        </p:sp>
        <p:sp>
          <p:nvSpPr>
            <p:cNvPr id="322" name="Rectangle 321">
              <a:extLst>
                <a:ext uri="{FF2B5EF4-FFF2-40B4-BE49-F238E27FC236}">
                  <a16:creationId xmlns:a16="http://schemas.microsoft.com/office/drawing/2014/main" id="{CB191A3C-EC4D-4967-98BE-4B8C913179DF}"/>
                </a:ext>
              </a:extLst>
            </p:cNvPr>
            <p:cNvSpPr/>
            <p:nvPr/>
          </p:nvSpPr>
          <p:spPr>
            <a:xfrm>
              <a:off x="2087320" y="4069051"/>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323" name="Groupe 322">
              <a:extLst>
                <a:ext uri="{FF2B5EF4-FFF2-40B4-BE49-F238E27FC236}">
                  <a16:creationId xmlns:a16="http://schemas.microsoft.com/office/drawing/2014/main" id="{2829419E-A267-4219-865B-191D1F349738}"/>
                </a:ext>
              </a:extLst>
            </p:cNvPr>
            <p:cNvGrpSpPr/>
            <p:nvPr/>
          </p:nvGrpSpPr>
          <p:grpSpPr>
            <a:xfrm>
              <a:off x="1942188" y="4069051"/>
              <a:ext cx="271472" cy="504000"/>
              <a:chOff x="1903658" y="4084077"/>
              <a:chExt cx="265051" cy="504000"/>
            </a:xfrm>
          </p:grpSpPr>
          <p:cxnSp>
            <p:nvCxnSpPr>
              <p:cNvPr id="324" name="Connecteur droit 323">
                <a:extLst>
                  <a:ext uri="{FF2B5EF4-FFF2-40B4-BE49-F238E27FC236}">
                    <a16:creationId xmlns:a16="http://schemas.microsoft.com/office/drawing/2014/main" id="{A38ECAA5-9A5B-426D-8174-EC1E5F3CF91F}"/>
                  </a:ext>
                </a:extLst>
              </p:cNvPr>
              <p:cNvCxnSpPr>
                <a:cxnSpLocks/>
              </p:cNvCxnSpPr>
              <p:nvPr/>
            </p:nvCxnSpPr>
            <p:spPr>
              <a:xfrm>
                <a:off x="2036183" y="4084077"/>
                <a:ext cx="0" cy="504000"/>
              </a:xfrm>
              <a:prstGeom prst="line">
                <a:avLst/>
              </a:prstGeom>
              <a:solidFill>
                <a:schemeClr val="accent1">
                  <a:lumMod val="75000"/>
                </a:schemeClr>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25" name="Ellipse 324">
                <a:extLst>
                  <a:ext uri="{FF2B5EF4-FFF2-40B4-BE49-F238E27FC236}">
                    <a16:creationId xmlns:a16="http://schemas.microsoft.com/office/drawing/2014/main" id="{5CF118CD-ECAD-412D-8D54-C398A1BDA78A}"/>
                  </a:ext>
                </a:extLst>
              </p:cNvPr>
              <p:cNvSpPr/>
              <p:nvPr/>
            </p:nvSpPr>
            <p:spPr>
              <a:xfrm>
                <a:off x="1903658" y="4217625"/>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sp>
          <p:nvSpPr>
            <p:cNvPr id="449" name="Rectangle 448">
              <a:extLst>
                <a:ext uri="{FF2B5EF4-FFF2-40B4-BE49-F238E27FC236}">
                  <a16:creationId xmlns:a16="http://schemas.microsoft.com/office/drawing/2014/main" id="{0293FA28-C73C-49BA-82F1-0C6E3CE37E01}"/>
                </a:ext>
              </a:extLst>
            </p:cNvPr>
            <p:cNvSpPr/>
            <p:nvPr/>
          </p:nvSpPr>
          <p:spPr>
            <a:xfrm>
              <a:off x="2169012" y="4044052"/>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Intégrer les évolutions réglementaires, économiques et technologiques pour créer et diffuser de nouveaux process et modes de travail </a:t>
              </a:r>
            </a:p>
          </p:txBody>
        </p:sp>
      </p:grpSp>
      <p:grpSp>
        <p:nvGrpSpPr>
          <p:cNvPr id="3" name="Groupe 2">
            <a:extLst>
              <a:ext uri="{FF2B5EF4-FFF2-40B4-BE49-F238E27FC236}">
                <a16:creationId xmlns:a16="http://schemas.microsoft.com/office/drawing/2014/main" id="{EF3FE933-8416-47B2-B765-99C92BA6A004}"/>
              </a:ext>
            </a:extLst>
          </p:cNvPr>
          <p:cNvGrpSpPr/>
          <p:nvPr/>
        </p:nvGrpSpPr>
        <p:grpSpPr>
          <a:xfrm>
            <a:off x="205409" y="4472666"/>
            <a:ext cx="7208162" cy="553998"/>
            <a:chOff x="205409" y="3833738"/>
            <a:chExt cx="7208162" cy="553998"/>
          </a:xfrm>
        </p:grpSpPr>
        <p:sp>
          <p:nvSpPr>
            <p:cNvPr id="327" name="Rectangle 326">
              <a:extLst>
                <a:ext uri="{FF2B5EF4-FFF2-40B4-BE49-F238E27FC236}">
                  <a16:creationId xmlns:a16="http://schemas.microsoft.com/office/drawing/2014/main" id="{0D475A1B-461C-4A9A-A236-90831B4E7702}"/>
                </a:ext>
              </a:extLst>
            </p:cNvPr>
            <p:cNvSpPr/>
            <p:nvPr/>
          </p:nvSpPr>
          <p:spPr>
            <a:xfrm>
              <a:off x="2087320" y="3858737"/>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sp>
          <p:nvSpPr>
            <p:cNvPr id="258" name="ZoneTexte 257">
              <a:extLst>
                <a:ext uri="{FF2B5EF4-FFF2-40B4-BE49-F238E27FC236}">
                  <a16:creationId xmlns:a16="http://schemas.microsoft.com/office/drawing/2014/main" id="{850CAB72-FA7C-431B-8774-E5F68B7CBF1D}"/>
                </a:ext>
              </a:extLst>
            </p:cNvPr>
            <p:cNvSpPr txBox="1"/>
            <p:nvPr/>
          </p:nvSpPr>
          <p:spPr>
            <a:xfrm>
              <a:off x="205409" y="3833738"/>
              <a:ext cx="1767173" cy="55399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Production de livrables répondant à une problématique client</a:t>
              </a:r>
            </a:p>
          </p:txBody>
        </p:sp>
        <p:sp>
          <p:nvSpPr>
            <p:cNvPr id="355" name="Rectangle 354">
              <a:extLst>
                <a:ext uri="{FF2B5EF4-FFF2-40B4-BE49-F238E27FC236}">
                  <a16:creationId xmlns:a16="http://schemas.microsoft.com/office/drawing/2014/main" id="{98A41055-EB25-480F-941E-B1A9FFC91A90}"/>
                </a:ext>
              </a:extLst>
            </p:cNvPr>
            <p:cNvSpPr/>
            <p:nvPr/>
          </p:nvSpPr>
          <p:spPr>
            <a:xfrm>
              <a:off x="5326558" y="3926071"/>
              <a:ext cx="2087013" cy="369332"/>
            </a:xfrm>
            <a:prstGeom prst="rect">
              <a:avLst/>
            </a:prstGeom>
            <a:noFill/>
          </p:spPr>
          <p:txBody>
            <a:bodyPr wrap="square">
              <a:spAutoFit/>
            </a:bodyPr>
            <a:lstStyle/>
            <a:p>
              <a:r>
                <a:rPr lang="fr-FR" sz="900" i="1" dirty="0">
                  <a:solidFill>
                    <a:schemeClr val="tx2"/>
                  </a:solidFill>
                  <a:latin typeface="Univers Light" panose="020B0403020202020204" pitchFamily="34" charset="0"/>
                </a:rPr>
                <a:t>Réaliser la cartographie des risques d’un système d’information client</a:t>
              </a:r>
            </a:p>
          </p:txBody>
        </p:sp>
        <p:grpSp>
          <p:nvGrpSpPr>
            <p:cNvPr id="328" name="Groupe 327">
              <a:extLst>
                <a:ext uri="{FF2B5EF4-FFF2-40B4-BE49-F238E27FC236}">
                  <a16:creationId xmlns:a16="http://schemas.microsoft.com/office/drawing/2014/main" id="{4394A870-D55C-4120-BBF3-7E72C0412132}"/>
                </a:ext>
              </a:extLst>
            </p:cNvPr>
            <p:cNvGrpSpPr/>
            <p:nvPr/>
          </p:nvGrpSpPr>
          <p:grpSpPr>
            <a:xfrm>
              <a:off x="1942188" y="3858737"/>
              <a:ext cx="271472" cy="504000"/>
              <a:chOff x="1903658" y="4015785"/>
              <a:chExt cx="265051" cy="504000"/>
            </a:xfrm>
          </p:grpSpPr>
          <p:cxnSp>
            <p:nvCxnSpPr>
              <p:cNvPr id="329" name="Connecteur droit 328">
                <a:extLst>
                  <a:ext uri="{FF2B5EF4-FFF2-40B4-BE49-F238E27FC236}">
                    <a16:creationId xmlns:a16="http://schemas.microsoft.com/office/drawing/2014/main" id="{3F1D7B0B-9864-498F-8720-FC54029DA99A}"/>
                  </a:ext>
                </a:extLst>
              </p:cNvPr>
              <p:cNvCxnSpPr>
                <a:cxnSpLocks/>
              </p:cNvCxnSpPr>
              <p:nvPr/>
            </p:nvCxnSpPr>
            <p:spPr>
              <a:xfrm>
                <a:off x="2036183" y="4015785"/>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30" name="Ellipse 329">
                <a:extLst>
                  <a:ext uri="{FF2B5EF4-FFF2-40B4-BE49-F238E27FC236}">
                    <a16:creationId xmlns:a16="http://schemas.microsoft.com/office/drawing/2014/main" id="{3D9C0E5B-C055-4CB7-BEEE-1AC4D71A70FE}"/>
                  </a:ext>
                </a:extLst>
              </p:cNvPr>
              <p:cNvSpPr/>
              <p:nvPr/>
            </p:nvSpPr>
            <p:spPr>
              <a:xfrm>
                <a:off x="1903658" y="4149333"/>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sp>
          <p:nvSpPr>
            <p:cNvPr id="450" name="Rectangle 449">
              <a:extLst>
                <a:ext uri="{FF2B5EF4-FFF2-40B4-BE49-F238E27FC236}">
                  <a16:creationId xmlns:a16="http://schemas.microsoft.com/office/drawing/2014/main" id="{239BDA74-ED90-4CE5-B281-4E1F09F762C2}"/>
                </a:ext>
              </a:extLst>
            </p:cNvPr>
            <p:cNvSpPr/>
            <p:nvPr/>
          </p:nvSpPr>
          <p:spPr>
            <a:xfrm>
              <a:off x="2169012" y="3833738"/>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Réaliser et formaliser des analyses s'appuyant sur une variété de matériaux et des préconisations articulées aux problématiques spécifiques du client </a:t>
              </a:r>
            </a:p>
          </p:txBody>
        </p:sp>
      </p:grpSp>
      <p:grpSp>
        <p:nvGrpSpPr>
          <p:cNvPr id="138" name="Groupe 137">
            <a:extLst>
              <a:ext uri="{FF2B5EF4-FFF2-40B4-BE49-F238E27FC236}">
                <a16:creationId xmlns:a16="http://schemas.microsoft.com/office/drawing/2014/main" id="{74717295-218C-4C08-9CE7-F17047296710}"/>
              </a:ext>
            </a:extLst>
          </p:cNvPr>
          <p:cNvGrpSpPr/>
          <p:nvPr/>
        </p:nvGrpSpPr>
        <p:grpSpPr>
          <a:xfrm>
            <a:off x="3995753" y="1501255"/>
            <a:ext cx="3456384" cy="481018"/>
            <a:chOff x="3635821" y="1491960"/>
            <a:chExt cx="3456384" cy="481018"/>
          </a:xfrm>
        </p:grpSpPr>
        <p:grpSp>
          <p:nvGrpSpPr>
            <p:cNvPr id="139" name="Groupe 138">
              <a:extLst>
                <a:ext uri="{FF2B5EF4-FFF2-40B4-BE49-F238E27FC236}">
                  <a16:creationId xmlns:a16="http://schemas.microsoft.com/office/drawing/2014/main" id="{26B70494-C0F3-4BB8-A16C-743E92AB026C}"/>
                </a:ext>
              </a:extLst>
            </p:cNvPr>
            <p:cNvGrpSpPr/>
            <p:nvPr/>
          </p:nvGrpSpPr>
          <p:grpSpPr>
            <a:xfrm>
              <a:off x="3747100" y="1491960"/>
              <a:ext cx="3129082" cy="451140"/>
              <a:chOff x="3747100" y="1491960"/>
              <a:chExt cx="3129082" cy="451140"/>
            </a:xfrm>
          </p:grpSpPr>
          <p:sp>
            <p:nvSpPr>
              <p:cNvPr id="175" name="Rectangle 174">
                <a:extLst>
                  <a:ext uri="{FF2B5EF4-FFF2-40B4-BE49-F238E27FC236}">
                    <a16:creationId xmlns:a16="http://schemas.microsoft.com/office/drawing/2014/main" id="{318BAB1A-E695-48F7-BA25-87F99DE8B68C}"/>
                  </a:ext>
                </a:extLst>
              </p:cNvPr>
              <p:cNvSpPr/>
              <p:nvPr/>
            </p:nvSpPr>
            <p:spPr>
              <a:xfrm>
                <a:off x="3789012" y="1527277"/>
                <a:ext cx="3087170" cy="415823"/>
              </a:xfrm>
              <a:prstGeom prst="rect">
                <a:avLst/>
              </a:prstGeom>
              <a:solidFill>
                <a:srgbClr val="FFFFFF"/>
              </a:solidFill>
              <a:ln w="22225">
                <a:solidFill>
                  <a:schemeClr val="bg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sp>
            <p:nvSpPr>
              <p:cNvPr id="176" name="ZoneTexte 175">
                <a:extLst>
                  <a:ext uri="{FF2B5EF4-FFF2-40B4-BE49-F238E27FC236}">
                    <a16:creationId xmlns:a16="http://schemas.microsoft.com/office/drawing/2014/main" id="{D4D0B925-FFBE-4DE7-A6AC-B4B7E0B86F66}"/>
                  </a:ext>
                </a:extLst>
              </p:cNvPr>
              <p:cNvSpPr txBox="1"/>
              <p:nvPr/>
            </p:nvSpPr>
            <p:spPr>
              <a:xfrm>
                <a:off x="3747100" y="1491960"/>
                <a:ext cx="845828" cy="215444"/>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800" b="1" dirty="0"/>
                  <a:t>Légende</a:t>
                </a:r>
              </a:p>
            </p:txBody>
          </p:sp>
        </p:grpSp>
        <p:grpSp>
          <p:nvGrpSpPr>
            <p:cNvPr id="140" name="Groupe 139">
              <a:extLst>
                <a:ext uri="{FF2B5EF4-FFF2-40B4-BE49-F238E27FC236}">
                  <a16:creationId xmlns:a16="http://schemas.microsoft.com/office/drawing/2014/main" id="{76265C3D-CC2C-4137-9CAD-1B973BC9CB0A}"/>
                </a:ext>
              </a:extLst>
            </p:cNvPr>
            <p:cNvGrpSpPr/>
            <p:nvPr/>
          </p:nvGrpSpPr>
          <p:grpSpPr>
            <a:xfrm>
              <a:off x="5145033" y="1669592"/>
              <a:ext cx="1192567" cy="303386"/>
              <a:chOff x="5501712" y="1669592"/>
              <a:chExt cx="1192567" cy="303386"/>
            </a:xfrm>
          </p:grpSpPr>
          <p:sp>
            <p:nvSpPr>
              <p:cNvPr id="173" name="ZoneTexte 172">
                <a:extLst>
                  <a:ext uri="{FF2B5EF4-FFF2-40B4-BE49-F238E27FC236}">
                    <a16:creationId xmlns:a16="http://schemas.microsoft.com/office/drawing/2014/main" id="{4204D8CB-8682-4A16-A638-D7B729B8B9C0}"/>
                  </a:ext>
                </a:extLst>
              </p:cNvPr>
              <p:cNvSpPr txBox="1"/>
              <p:nvPr/>
            </p:nvSpPr>
            <p:spPr>
              <a:xfrm>
                <a:off x="5501712"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confirmé</a:t>
                </a:r>
              </a:p>
            </p:txBody>
          </p:sp>
          <p:sp>
            <p:nvSpPr>
              <p:cNvPr id="174" name="Ellipse 173">
                <a:extLst>
                  <a:ext uri="{FF2B5EF4-FFF2-40B4-BE49-F238E27FC236}">
                    <a16:creationId xmlns:a16="http://schemas.microsoft.com/office/drawing/2014/main" id="{5A6BBC2B-9F94-4E7C-A9B0-86841B690A39}"/>
                  </a:ext>
                </a:extLst>
              </p:cNvPr>
              <p:cNvSpPr/>
              <p:nvPr/>
            </p:nvSpPr>
            <p:spPr>
              <a:xfrm>
                <a:off x="6016187" y="1669592"/>
                <a:ext cx="163617" cy="133002"/>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t>3</a:t>
                </a:r>
              </a:p>
            </p:txBody>
          </p:sp>
        </p:grpSp>
        <p:grpSp>
          <p:nvGrpSpPr>
            <p:cNvPr id="141" name="Groupe 140">
              <a:extLst>
                <a:ext uri="{FF2B5EF4-FFF2-40B4-BE49-F238E27FC236}">
                  <a16:creationId xmlns:a16="http://schemas.microsoft.com/office/drawing/2014/main" id="{4C2E0B89-7242-417C-A4C6-E6F12F046B42}"/>
                </a:ext>
              </a:extLst>
            </p:cNvPr>
            <p:cNvGrpSpPr/>
            <p:nvPr/>
          </p:nvGrpSpPr>
          <p:grpSpPr>
            <a:xfrm>
              <a:off x="5899638" y="1669592"/>
              <a:ext cx="1192567" cy="303386"/>
              <a:chOff x="6322879" y="1669592"/>
              <a:chExt cx="1192567" cy="303386"/>
            </a:xfrm>
          </p:grpSpPr>
          <p:sp>
            <p:nvSpPr>
              <p:cNvPr id="163" name="ZoneTexte 162">
                <a:extLst>
                  <a:ext uri="{FF2B5EF4-FFF2-40B4-BE49-F238E27FC236}">
                    <a16:creationId xmlns:a16="http://schemas.microsoft.com/office/drawing/2014/main" id="{DDFD42BC-288D-45F4-8FA9-EF4DC3E98AA3}"/>
                  </a:ext>
                </a:extLst>
              </p:cNvPr>
              <p:cNvSpPr txBox="1"/>
              <p:nvPr/>
            </p:nvSpPr>
            <p:spPr>
              <a:xfrm>
                <a:off x="6322879"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expert</a:t>
                </a:r>
              </a:p>
            </p:txBody>
          </p:sp>
          <p:sp>
            <p:nvSpPr>
              <p:cNvPr id="164" name="Ellipse 163">
                <a:extLst>
                  <a:ext uri="{FF2B5EF4-FFF2-40B4-BE49-F238E27FC236}">
                    <a16:creationId xmlns:a16="http://schemas.microsoft.com/office/drawing/2014/main" id="{7F14CCB4-6157-4FB7-91EF-2ADDE8233595}"/>
                  </a:ext>
                </a:extLst>
              </p:cNvPr>
              <p:cNvSpPr/>
              <p:nvPr/>
            </p:nvSpPr>
            <p:spPr>
              <a:xfrm>
                <a:off x="6837354" y="1669592"/>
                <a:ext cx="163617" cy="133002"/>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t>4</a:t>
                </a:r>
              </a:p>
            </p:txBody>
          </p:sp>
        </p:grpSp>
        <p:grpSp>
          <p:nvGrpSpPr>
            <p:cNvPr id="147" name="Groupe 146">
              <a:extLst>
                <a:ext uri="{FF2B5EF4-FFF2-40B4-BE49-F238E27FC236}">
                  <a16:creationId xmlns:a16="http://schemas.microsoft.com/office/drawing/2014/main" id="{CE27C225-9343-4264-A24F-8749F947027A}"/>
                </a:ext>
              </a:extLst>
            </p:cNvPr>
            <p:cNvGrpSpPr/>
            <p:nvPr/>
          </p:nvGrpSpPr>
          <p:grpSpPr>
            <a:xfrm>
              <a:off x="4390427" y="1669592"/>
              <a:ext cx="1192567" cy="303386"/>
              <a:chOff x="4680545" y="1669592"/>
              <a:chExt cx="1192567" cy="303386"/>
            </a:xfrm>
          </p:grpSpPr>
          <p:sp>
            <p:nvSpPr>
              <p:cNvPr id="158" name="ZoneTexte 157">
                <a:extLst>
                  <a:ext uri="{FF2B5EF4-FFF2-40B4-BE49-F238E27FC236}">
                    <a16:creationId xmlns:a16="http://schemas.microsoft.com/office/drawing/2014/main" id="{431ED733-EE22-4EA7-9232-541624998C9E}"/>
                  </a:ext>
                </a:extLst>
              </p:cNvPr>
              <p:cNvSpPr txBox="1"/>
              <p:nvPr/>
            </p:nvSpPr>
            <p:spPr>
              <a:xfrm>
                <a:off x="4680545"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avancé</a:t>
                </a:r>
              </a:p>
            </p:txBody>
          </p:sp>
          <p:sp>
            <p:nvSpPr>
              <p:cNvPr id="160" name="Ellipse 159">
                <a:extLst>
                  <a:ext uri="{FF2B5EF4-FFF2-40B4-BE49-F238E27FC236}">
                    <a16:creationId xmlns:a16="http://schemas.microsoft.com/office/drawing/2014/main" id="{222FB295-8E7E-4B6C-BB6F-5779B279B758}"/>
                  </a:ext>
                </a:extLst>
              </p:cNvPr>
              <p:cNvSpPr/>
              <p:nvPr/>
            </p:nvSpPr>
            <p:spPr>
              <a:xfrm>
                <a:off x="5195020" y="1669592"/>
                <a:ext cx="163617" cy="133002"/>
              </a:xfrm>
              <a:prstGeom prst="ellips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t>2</a:t>
                </a:r>
              </a:p>
            </p:txBody>
          </p:sp>
        </p:grpSp>
        <p:grpSp>
          <p:nvGrpSpPr>
            <p:cNvPr id="151" name="Groupe 150">
              <a:extLst>
                <a:ext uri="{FF2B5EF4-FFF2-40B4-BE49-F238E27FC236}">
                  <a16:creationId xmlns:a16="http://schemas.microsoft.com/office/drawing/2014/main" id="{8DEF2E79-B30A-4A55-AE61-7DFC7570A0D3}"/>
                </a:ext>
              </a:extLst>
            </p:cNvPr>
            <p:cNvGrpSpPr/>
            <p:nvPr/>
          </p:nvGrpSpPr>
          <p:grpSpPr>
            <a:xfrm>
              <a:off x="3635821" y="1669592"/>
              <a:ext cx="1192567" cy="303386"/>
              <a:chOff x="3859378" y="1669592"/>
              <a:chExt cx="1192567" cy="303386"/>
            </a:xfrm>
          </p:grpSpPr>
          <p:sp>
            <p:nvSpPr>
              <p:cNvPr id="154" name="ZoneTexte 153">
                <a:extLst>
                  <a:ext uri="{FF2B5EF4-FFF2-40B4-BE49-F238E27FC236}">
                    <a16:creationId xmlns:a16="http://schemas.microsoft.com/office/drawing/2014/main" id="{22805817-392C-454E-8F73-586483F5EC8F}"/>
                  </a:ext>
                </a:extLst>
              </p:cNvPr>
              <p:cNvSpPr txBox="1"/>
              <p:nvPr/>
            </p:nvSpPr>
            <p:spPr>
              <a:xfrm>
                <a:off x="3859378" y="1757534"/>
                <a:ext cx="1192567" cy="215444"/>
              </a:xfrm>
              <a:prstGeom prst="rect">
                <a:avLst/>
              </a:prstGeom>
              <a:noFill/>
            </p:spPr>
            <p:txBody>
              <a:bodyPr wrap="square">
                <a:spAutoFit/>
              </a:bodyPr>
              <a:lstStyle>
                <a:defPPr>
                  <a:defRPr lang="fr-FR"/>
                </a:defPPr>
                <a:lvl1pPr indent="0">
                  <a:buNone/>
                  <a:defRPr sz="1000">
                    <a:latin typeface="Univers Light" panose="020B0403020202020204" pitchFamily="34" charset="0"/>
                  </a:defRPr>
                </a:lvl1pPr>
              </a:lstStyle>
              <a:p>
                <a:pPr algn="ctr"/>
                <a:r>
                  <a:rPr lang="fr-FR" sz="800" dirty="0">
                    <a:solidFill>
                      <a:schemeClr val="tx2"/>
                    </a:solidFill>
                  </a:rPr>
                  <a:t>Niveau de base</a:t>
                </a:r>
              </a:p>
            </p:txBody>
          </p:sp>
          <p:sp>
            <p:nvSpPr>
              <p:cNvPr id="156" name="Ellipse 155">
                <a:extLst>
                  <a:ext uri="{FF2B5EF4-FFF2-40B4-BE49-F238E27FC236}">
                    <a16:creationId xmlns:a16="http://schemas.microsoft.com/office/drawing/2014/main" id="{0EF3A145-8E59-4D8C-9FDA-1DE9703E6A8C}"/>
                  </a:ext>
                </a:extLst>
              </p:cNvPr>
              <p:cNvSpPr/>
              <p:nvPr/>
            </p:nvSpPr>
            <p:spPr>
              <a:xfrm>
                <a:off x="4373853" y="1669592"/>
                <a:ext cx="163617" cy="133002"/>
              </a:xfrm>
              <a:prstGeom prst="ellipse">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800" b="1" dirty="0">
                    <a:solidFill>
                      <a:srgbClr val="FFFFFF"/>
                    </a:solidFill>
                  </a:rPr>
                  <a:t>1</a:t>
                </a:r>
              </a:p>
            </p:txBody>
          </p:sp>
        </p:grpSp>
      </p:grpSp>
      <p:grpSp>
        <p:nvGrpSpPr>
          <p:cNvPr id="177" name="Groupe 176">
            <a:extLst>
              <a:ext uri="{FF2B5EF4-FFF2-40B4-BE49-F238E27FC236}">
                <a16:creationId xmlns:a16="http://schemas.microsoft.com/office/drawing/2014/main" id="{0B673D2E-EE12-4687-B0BD-319B7CBFB217}"/>
              </a:ext>
            </a:extLst>
          </p:cNvPr>
          <p:cNvGrpSpPr/>
          <p:nvPr/>
        </p:nvGrpSpPr>
        <p:grpSpPr>
          <a:xfrm>
            <a:off x="205409" y="6250220"/>
            <a:ext cx="7193991" cy="553998"/>
            <a:chOff x="98900" y="5861634"/>
            <a:chExt cx="7193991" cy="553998"/>
          </a:xfrm>
        </p:grpSpPr>
        <p:sp>
          <p:nvSpPr>
            <p:cNvPr id="178" name="ZoneTexte 177">
              <a:extLst>
                <a:ext uri="{FF2B5EF4-FFF2-40B4-BE49-F238E27FC236}">
                  <a16:creationId xmlns:a16="http://schemas.microsoft.com/office/drawing/2014/main" id="{72D4ABDD-F2FF-4E20-BA36-95C04E8D4557}"/>
                </a:ext>
              </a:extLst>
            </p:cNvPr>
            <p:cNvSpPr txBox="1"/>
            <p:nvPr/>
          </p:nvSpPr>
          <p:spPr>
            <a:xfrm>
              <a:off x="98900" y="5938578"/>
              <a:ext cx="1675671"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Gestion d'une architecture fonctionnelle SI</a:t>
              </a:r>
            </a:p>
          </p:txBody>
        </p:sp>
        <p:sp>
          <p:nvSpPr>
            <p:cNvPr id="181" name="Rectangle 180">
              <a:extLst>
                <a:ext uri="{FF2B5EF4-FFF2-40B4-BE49-F238E27FC236}">
                  <a16:creationId xmlns:a16="http://schemas.microsoft.com/office/drawing/2014/main" id="{4F1470DC-AC07-420C-9D6D-E3EE2020C734}"/>
                </a:ext>
              </a:extLst>
            </p:cNvPr>
            <p:cNvSpPr/>
            <p:nvPr/>
          </p:nvSpPr>
          <p:spPr>
            <a:xfrm>
              <a:off x="5239404" y="5884718"/>
              <a:ext cx="2053487"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Identifier les vulnérabilités d’un système d’information et formuler des mesures de gestion des risques </a:t>
              </a:r>
            </a:p>
          </p:txBody>
        </p:sp>
        <p:grpSp>
          <p:nvGrpSpPr>
            <p:cNvPr id="182" name="Groupe 181">
              <a:extLst>
                <a:ext uri="{FF2B5EF4-FFF2-40B4-BE49-F238E27FC236}">
                  <a16:creationId xmlns:a16="http://schemas.microsoft.com/office/drawing/2014/main" id="{F42EF93C-8402-46CA-AA19-CE274C6AB86E}"/>
                </a:ext>
              </a:extLst>
            </p:cNvPr>
            <p:cNvGrpSpPr/>
            <p:nvPr/>
          </p:nvGrpSpPr>
          <p:grpSpPr>
            <a:xfrm>
              <a:off x="1835679" y="5861634"/>
              <a:ext cx="3466824" cy="553998"/>
              <a:chOff x="1835679" y="5861634"/>
              <a:chExt cx="3466824" cy="553998"/>
            </a:xfrm>
          </p:grpSpPr>
          <p:grpSp>
            <p:nvGrpSpPr>
              <p:cNvPr id="183" name="Groupe 182">
                <a:extLst>
                  <a:ext uri="{FF2B5EF4-FFF2-40B4-BE49-F238E27FC236}">
                    <a16:creationId xmlns:a16="http://schemas.microsoft.com/office/drawing/2014/main" id="{78E0045A-C95C-43A6-A1F4-687140663321}"/>
                  </a:ext>
                </a:extLst>
              </p:cNvPr>
              <p:cNvGrpSpPr/>
              <p:nvPr/>
            </p:nvGrpSpPr>
            <p:grpSpPr>
              <a:xfrm>
                <a:off x="1835679" y="5886633"/>
                <a:ext cx="3405719" cy="504000"/>
                <a:chOff x="1907629" y="2842996"/>
                <a:chExt cx="3405719" cy="504000"/>
              </a:xfrm>
            </p:grpSpPr>
            <p:sp>
              <p:nvSpPr>
                <p:cNvPr id="188" name="Rectangle 187">
                  <a:extLst>
                    <a:ext uri="{FF2B5EF4-FFF2-40B4-BE49-F238E27FC236}">
                      <a16:creationId xmlns:a16="http://schemas.microsoft.com/office/drawing/2014/main" id="{0804EC73-CEDF-4A02-9F20-56A41B119A5B}"/>
                    </a:ext>
                  </a:extLst>
                </p:cNvPr>
                <p:cNvSpPr/>
                <p:nvPr/>
              </p:nvSpPr>
              <p:spPr>
                <a:xfrm>
                  <a:off x="2052761" y="2842996"/>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189" name="Groupe 188">
                  <a:extLst>
                    <a:ext uri="{FF2B5EF4-FFF2-40B4-BE49-F238E27FC236}">
                      <a16:creationId xmlns:a16="http://schemas.microsoft.com/office/drawing/2014/main" id="{7B53E1F5-AE44-43EB-9415-22BA984DF946}"/>
                    </a:ext>
                  </a:extLst>
                </p:cNvPr>
                <p:cNvGrpSpPr/>
                <p:nvPr/>
              </p:nvGrpSpPr>
              <p:grpSpPr>
                <a:xfrm>
                  <a:off x="1907629" y="2842996"/>
                  <a:ext cx="271472" cy="504000"/>
                  <a:chOff x="1903658" y="4076382"/>
                  <a:chExt cx="265051" cy="504000"/>
                </a:xfrm>
              </p:grpSpPr>
              <p:cxnSp>
                <p:nvCxnSpPr>
                  <p:cNvPr id="190" name="Connecteur droit 189">
                    <a:extLst>
                      <a:ext uri="{FF2B5EF4-FFF2-40B4-BE49-F238E27FC236}">
                        <a16:creationId xmlns:a16="http://schemas.microsoft.com/office/drawing/2014/main" id="{01BC3F67-A789-4798-A262-4FD792BC8FE1}"/>
                      </a:ext>
                    </a:extLst>
                  </p:cNvPr>
                  <p:cNvCxnSpPr>
                    <a:cxnSpLocks/>
                  </p:cNvCxnSpPr>
                  <p:nvPr/>
                </p:nvCxnSpPr>
                <p:spPr>
                  <a:xfrm>
                    <a:off x="2036183" y="4076382"/>
                    <a:ext cx="0" cy="504000"/>
                  </a:xfrm>
                  <a:prstGeom prst="line">
                    <a:avLst/>
                  </a:prstGeom>
                  <a:solidFill>
                    <a:schemeClr val="accent1">
                      <a:lumMod val="75000"/>
                    </a:schemeClr>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91" name="Ellipse 190">
                    <a:extLst>
                      <a:ext uri="{FF2B5EF4-FFF2-40B4-BE49-F238E27FC236}">
                        <a16:creationId xmlns:a16="http://schemas.microsoft.com/office/drawing/2014/main" id="{D104DE6F-F3C9-4198-9138-9E949DEF11FF}"/>
                      </a:ext>
                    </a:extLst>
                  </p:cNvPr>
                  <p:cNvSpPr/>
                  <p:nvPr/>
                </p:nvSpPr>
                <p:spPr>
                  <a:xfrm>
                    <a:off x="1903658" y="4209930"/>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grpSp>
          <p:sp>
            <p:nvSpPr>
              <p:cNvPr id="187" name="Rectangle 186">
                <a:extLst>
                  <a:ext uri="{FF2B5EF4-FFF2-40B4-BE49-F238E27FC236}">
                    <a16:creationId xmlns:a16="http://schemas.microsoft.com/office/drawing/2014/main" id="{BBC89AF6-6E42-49AE-BB63-F42CC83AF096}"/>
                  </a:ext>
                </a:extLst>
              </p:cNvPr>
              <p:cNvSpPr/>
              <p:nvPr/>
            </p:nvSpPr>
            <p:spPr>
              <a:xfrm>
                <a:off x="2062503" y="5861634"/>
                <a:ext cx="3240000"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Définir et piloter la stratégie d'intégration d'un SI en tenant compte des besoins métiers, des contraintes techniques et de cybersécurité</a:t>
                </a:r>
              </a:p>
            </p:txBody>
          </p:sp>
        </p:grpSp>
      </p:grpSp>
      <p:grpSp>
        <p:nvGrpSpPr>
          <p:cNvPr id="194" name="Groupe 193">
            <a:extLst>
              <a:ext uri="{FF2B5EF4-FFF2-40B4-BE49-F238E27FC236}">
                <a16:creationId xmlns:a16="http://schemas.microsoft.com/office/drawing/2014/main" id="{622714A9-81A4-4085-8AB4-10700E28279B}"/>
              </a:ext>
            </a:extLst>
          </p:cNvPr>
          <p:cNvGrpSpPr/>
          <p:nvPr/>
        </p:nvGrpSpPr>
        <p:grpSpPr>
          <a:xfrm>
            <a:off x="205409" y="6858130"/>
            <a:ext cx="7193991" cy="504000"/>
            <a:chOff x="98900" y="5812578"/>
            <a:chExt cx="7193991" cy="504000"/>
          </a:xfrm>
        </p:grpSpPr>
        <p:sp>
          <p:nvSpPr>
            <p:cNvPr id="195" name="ZoneTexte 194">
              <a:extLst>
                <a:ext uri="{FF2B5EF4-FFF2-40B4-BE49-F238E27FC236}">
                  <a16:creationId xmlns:a16="http://schemas.microsoft.com/office/drawing/2014/main" id="{FE96C30D-5998-4394-9107-8B25BDC7445E}"/>
                </a:ext>
              </a:extLst>
            </p:cNvPr>
            <p:cNvSpPr txBox="1"/>
            <p:nvPr/>
          </p:nvSpPr>
          <p:spPr>
            <a:xfrm>
              <a:off x="98900" y="5864523"/>
              <a:ext cx="1675671"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Accompagnement des projets de transformation</a:t>
              </a:r>
            </a:p>
          </p:txBody>
        </p:sp>
        <p:sp>
          <p:nvSpPr>
            <p:cNvPr id="196" name="Rectangle 195">
              <a:extLst>
                <a:ext uri="{FF2B5EF4-FFF2-40B4-BE49-F238E27FC236}">
                  <a16:creationId xmlns:a16="http://schemas.microsoft.com/office/drawing/2014/main" id="{41A70951-C5DC-44DC-96AA-240452C8F509}"/>
                </a:ext>
              </a:extLst>
            </p:cNvPr>
            <p:cNvSpPr/>
            <p:nvPr/>
          </p:nvSpPr>
          <p:spPr>
            <a:xfrm>
              <a:off x="5239404" y="5879912"/>
              <a:ext cx="2053487" cy="369332"/>
            </a:xfrm>
            <a:prstGeom prst="rect">
              <a:avLst/>
            </a:prstGeom>
            <a:noFill/>
          </p:spPr>
          <p:txBody>
            <a:bodyPr wrap="square">
              <a:spAutoFit/>
            </a:bodyPr>
            <a:lstStyle/>
            <a:p>
              <a:r>
                <a:rPr lang="fr-FR" sz="900" i="1" dirty="0">
                  <a:solidFill>
                    <a:schemeClr val="tx2"/>
                  </a:solidFill>
                  <a:latin typeface="Univers Light" panose="020B0403020202020204" pitchFamily="34" charset="0"/>
                </a:rPr>
                <a:t>Faire converger un client autour d’une stratégie de cybersécurité </a:t>
              </a:r>
            </a:p>
          </p:txBody>
        </p:sp>
        <p:grpSp>
          <p:nvGrpSpPr>
            <p:cNvPr id="198" name="Groupe 197">
              <a:extLst>
                <a:ext uri="{FF2B5EF4-FFF2-40B4-BE49-F238E27FC236}">
                  <a16:creationId xmlns:a16="http://schemas.microsoft.com/office/drawing/2014/main" id="{FA06E781-7634-42B1-8C43-75CAA937DD1C}"/>
                </a:ext>
              </a:extLst>
            </p:cNvPr>
            <p:cNvGrpSpPr/>
            <p:nvPr/>
          </p:nvGrpSpPr>
          <p:grpSpPr>
            <a:xfrm>
              <a:off x="1835679" y="5812578"/>
              <a:ext cx="3466824" cy="504000"/>
              <a:chOff x="1835679" y="5812578"/>
              <a:chExt cx="3466824" cy="504000"/>
            </a:xfrm>
          </p:grpSpPr>
          <p:grpSp>
            <p:nvGrpSpPr>
              <p:cNvPr id="200" name="Groupe 199">
                <a:extLst>
                  <a:ext uri="{FF2B5EF4-FFF2-40B4-BE49-F238E27FC236}">
                    <a16:creationId xmlns:a16="http://schemas.microsoft.com/office/drawing/2014/main" id="{B6623272-E6DD-46C8-843A-492504E7AB87}"/>
                  </a:ext>
                </a:extLst>
              </p:cNvPr>
              <p:cNvGrpSpPr/>
              <p:nvPr/>
            </p:nvGrpSpPr>
            <p:grpSpPr>
              <a:xfrm>
                <a:off x="1835679" y="5812578"/>
                <a:ext cx="3405719" cy="504000"/>
                <a:chOff x="1907629" y="2768941"/>
                <a:chExt cx="3405719" cy="504000"/>
              </a:xfrm>
            </p:grpSpPr>
            <p:sp>
              <p:nvSpPr>
                <p:cNvPr id="202" name="Rectangle 201">
                  <a:extLst>
                    <a:ext uri="{FF2B5EF4-FFF2-40B4-BE49-F238E27FC236}">
                      <a16:creationId xmlns:a16="http://schemas.microsoft.com/office/drawing/2014/main" id="{9AF15941-118F-44CC-BB69-BEBC5528B69E}"/>
                    </a:ext>
                  </a:extLst>
                </p:cNvPr>
                <p:cNvSpPr/>
                <p:nvPr/>
              </p:nvSpPr>
              <p:spPr>
                <a:xfrm>
                  <a:off x="2052761" y="2768941"/>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03" name="Groupe 202">
                  <a:extLst>
                    <a:ext uri="{FF2B5EF4-FFF2-40B4-BE49-F238E27FC236}">
                      <a16:creationId xmlns:a16="http://schemas.microsoft.com/office/drawing/2014/main" id="{84ECD02D-5769-437F-8291-CDBA24938196}"/>
                    </a:ext>
                  </a:extLst>
                </p:cNvPr>
                <p:cNvGrpSpPr/>
                <p:nvPr/>
              </p:nvGrpSpPr>
              <p:grpSpPr>
                <a:xfrm>
                  <a:off x="1907629" y="2768941"/>
                  <a:ext cx="271472" cy="504000"/>
                  <a:chOff x="1903658" y="4002327"/>
                  <a:chExt cx="265051" cy="504000"/>
                </a:xfrm>
              </p:grpSpPr>
              <p:cxnSp>
                <p:nvCxnSpPr>
                  <p:cNvPr id="205" name="Connecteur droit 204">
                    <a:extLst>
                      <a:ext uri="{FF2B5EF4-FFF2-40B4-BE49-F238E27FC236}">
                        <a16:creationId xmlns:a16="http://schemas.microsoft.com/office/drawing/2014/main" id="{9907F0DB-C0F5-4F97-8098-7167DE79B53C}"/>
                      </a:ext>
                    </a:extLst>
                  </p:cNvPr>
                  <p:cNvCxnSpPr>
                    <a:cxnSpLocks/>
                  </p:cNvCxnSpPr>
                  <p:nvPr/>
                </p:nvCxnSpPr>
                <p:spPr>
                  <a:xfrm>
                    <a:off x="2036183" y="4002327"/>
                    <a:ext cx="0" cy="504000"/>
                  </a:xfrm>
                  <a:prstGeom prst="line">
                    <a:avLst/>
                  </a:prstGeom>
                  <a:solidFill>
                    <a:schemeClr val="accent1">
                      <a:lumMod val="75000"/>
                    </a:schemeClr>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07" name="Ellipse 206">
                    <a:extLst>
                      <a:ext uri="{FF2B5EF4-FFF2-40B4-BE49-F238E27FC236}">
                        <a16:creationId xmlns:a16="http://schemas.microsoft.com/office/drawing/2014/main" id="{74FD5670-FCF0-46FA-8D83-5CF1B6734248}"/>
                      </a:ext>
                    </a:extLst>
                  </p:cNvPr>
                  <p:cNvSpPr/>
                  <p:nvPr/>
                </p:nvSpPr>
                <p:spPr>
                  <a:xfrm>
                    <a:off x="1903658" y="4135875"/>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grpSp>
          <p:sp>
            <p:nvSpPr>
              <p:cNvPr id="201" name="Rectangle 200">
                <a:extLst>
                  <a:ext uri="{FF2B5EF4-FFF2-40B4-BE49-F238E27FC236}">
                    <a16:creationId xmlns:a16="http://schemas.microsoft.com/office/drawing/2014/main" id="{E5244BC6-F596-4281-BFC5-03BB48FA23AF}"/>
                  </a:ext>
                </a:extLst>
              </p:cNvPr>
              <p:cNvSpPr/>
              <p:nvPr/>
            </p:nvSpPr>
            <p:spPr>
              <a:xfrm>
                <a:off x="2062503" y="5864523"/>
                <a:ext cx="3240000" cy="400110"/>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Faire converger les acteurs autour de la finalité du projet et mettre en valeur les avancées</a:t>
                </a:r>
              </a:p>
            </p:txBody>
          </p:sp>
        </p:grpSp>
      </p:grpSp>
      <p:grpSp>
        <p:nvGrpSpPr>
          <p:cNvPr id="209" name="Groupe 208">
            <a:extLst>
              <a:ext uri="{FF2B5EF4-FFF2-40B4-BE49-F238E27FC236}">
                <a16:creationId xmlns:a16="http://schemas.microsoft.com/office/drawing/2014/main" id="{B340AE7B-5FE3-47F9-9A98-5A71A758EB41}"/>
              </a:ext>
            </a:extLst>
          </p:cNvPr>
          <p:cNvGrpSpPr/>
          <p:nvPr/>
        </p:nvGrpSpPr>
        <p:grpSpPr>
          <a:xfrm>
            <a:off x="205409" y="2695112"/>
            <a:ext cx="7246836" cy="507831"/>
            <a:chOff x="170850" y="7421982"/>
            <a:chExt cx="7246836" cy="507831"/>
          </a:xfrm>
        </p:grpSpPr>
        <p:grpSp>
          <p:nvGrpSpPr>
            <p:cNvPr id="210" name="Groupe 209">
              <a:extLst>
                <a:ext uri="{FF2B5EF4-FFF2-40B4-BE49-F238E27FC236}">
                  <a16:creationId xmlns:a16="http://schemas.microsoft.com/office/drawing/2014/main" id="{2553276C-ADC5-46DD-B927-98B606BFBE05}"/>
                </a:ext>
              </a:extLst>
            </p:cNvPr>
            <p:cNvGrpSpPr/>
            <p:nvPr/>
          </p:nvGrpSpPr>
          <p:grpSpPr>
            <a:xfrm>
              <a:off x="170850" y="7421982"/>
              <a:ext cx="7246836" cy="507831"/>
              <a:chOff x="170850" y="7421982"/>
              <a:chExt cx="7246836" cy="507831"/>
            </a:xfrm>
          </p:grpSpPr>
          <p:sp>
            <p:nvSpPr>
              <p:cNvPr id="212" name="ZoneTexte 211">
                <a:extLst>
                  <a:ext uri="{FF2B5EF4-FFF2-40B4-BE49-F238E27FC236}">
                    <a16:creationId xmlns:a16="http://schemas.microsoft.com/office/drawing/2014/main" id="{B4D36CB8-F6C4-49FA-BB3A-3096F8339817}"/>
                  </a:ext>
                </a:extLst>
              </p:cNvPr>
              <p:cNvSpPr txBox="1"/>
              <p:nvPr/>
            </p:nvSpPr>
            <p:spPr>
              <a:xfrm>
                <a:off x="170850" y="7475842"/>
                <a:ext cx="1939338"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Concepts spécifiques au domaine de spécialité</a:t>
                </a:r>
              </a:p>
            </p:txBody>
          </p:sp>
          <p:sp>
            <p:nvSpPr>
              <p:cNvPr id="213" name="Rectangle 212">
                <a:extLst>
                  <a:ext uri="{FF2B5EF4-FFF2-40B4-BE49-F238E27FC236}">
                    <a16:creationId xmlns:a16="http://schemas.microsoft.com/office/drawing/2014/main" id="{10ABC2B2-87FE-4C43-93DD-98CD95B1711E}"/>
                  </a:ext>
                </a:extLst>
              </p:cNvPr>
              <p:cNvSpPr/>
              <p:nvPr/>
            </p:nvSpPr>
            <p:spPr>
              <a:xfrm>
                <a:off x="5292000" y="7421982"/>
                <a:ext cx="2125686"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Se former aux techniques de cybersécurité émergentes et faire les offres commerciales en fonction </a:t>
                </a:r>
              </a:p>
            </p:txBody>
          </p:sp>
          <p:grpSp>
            <p:nvGrpSpPr>
              <p:cNvPr id="214" name="Groupe 213">
                <a:extLst>
                  <a:ext uri="{FF2B5EF4-FFF2-40B4-BE49-F238E27FC236}">
                    <a16:creationId xmlns:a16="http://schemas.microsoft.com/office/drawing/2014/main" id="{AC5DF59D-69A6-46C2-AC16-DC0C9EFC4768}"/>
                  </a:ext>
                </a:extLst>
              </p:cNvPr>
              <p:cNvGrpSpPr/>
              <p:nvPr/>
            </p:nvGrpSpPr>
            <p:grpSpPr>
              <a:xfrm>
                <a:off x="1907629" y="7423897"/>
                <a:ext cx="3405719" cy="504000"/>
                <a:chOff x="1907629" y="2851649"/>
                <a:chExt cx="3405719" cy="504000"/>
              </a:xfrm>
            </p:grpSpPr>
            <p:sp>
              <p:nvSpPr>
                <p:cNvPr id="216" name="Rectangle 215">
                  <a:extLst>
                    <a:ext uri="{FF2B5EF4-FFF2-40B4-BE49-F238E27FC236}">
                      <a16:creationId xmlns:a16="http://schemas.microsoft.com/office/drawing/2014/main" id="{E52BEF5D-A379-4ACB-8F6C-E37415FBD5F2}"/>
                    </a:ext>
                  </a:extLst>
                </p:cNvPr>
                <p:cNvSpPr/>
                <p:nvPr/>
              </p:nvSpPr>
              <p:spPr>
                <a:xfrm>
                  <a:off x="2052761" y="285164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17" name="Groupe 216">
                  <a:extLst>
                    <a:ext uri="{FF2B5EF4-FFF2-40B4-BE49-F238E27FC236}">
                      <a16:creationId xmlns:a16="http://schemas.microsoft.com/office/drawing/2014/main" id="{23880FA7-AC15-453E-B7EB-E85CD5DAA906}"/>
                    </a:ext>
                  </a:extLst>
                </p:cNvPr>
                <p:cNvGrpSpPr/>
                <p:nvPr/>
              </p:nvGrpSpPr>
              <p:grpSpPr>
                <a:xfrm>
                  <a:off x="1907629" y="2851649"/>
                  <a:ext cx="271472" cy="504000"/>
                  <a:chOff x="1903658" y="4085035"/>
                  <a:chExt cx="265051" cy="504000"/>
                </a:xfrm>
              </p:grpSpPr>
              <p:cxnSp>
                <p:nvCxnSpPr>
                  <p:cNvPr id="218" name="Connecteur droit 217">
                    <a:extLst>
                      <a:ext uri="{FF2B5EF4-FFF2-40B4-BE49-F238E27FC236}">
                        <a16:creationId xmlns:a16="http://schemas.microsoft.com/office/drawing/2014/main" id="{E6590009-DD13-4933-A15E-937C40054134}"/>
                      </a:ext>
                    </a:extLst>
                  </p:cNvPr>
                  <p:cNvCxnSpPr>
                    <a:cxnSpLocks/>
                  </p:cNvCxnSpPr>
                  <p:nvPr/>
                </p:nvCxnSpPr>
                <p:spPr>
                  <a:xfrm>
                    <a:off x="2036183" y="4085035"/>
                    <a:ext cx="0" cy="504000"/>
                  </a:xfrm>
                  <a:prstGeom prst="line">
                    <a:avLst/>
                  </a:prstGeom>
                  <a:solidFill>
                    <a:schemeClr val="accent1">
                      <a:lumMod val="75000"/>
                    </a:schemeClr>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19" name="Ellipse 218">
                    <a:extLst>
                      <a:ext uri="{FF2B5EF4-FFF2-40B4-BE49-F238E27FC236}">
                        <a16:creationId xmlns:a16="http://schemas.microsoft.com/office/drawing/2014/main" id="{0B69413F-CCB1-41D6-B2F4-F97EB548E40B}"/>
                      </a:ext>
                    </a:extLst>
                  </p:cNvPr>
                  <p:cNvSpPr/>
                  <p:nvPr/>
                </p:nvSpPr>
                <p:spPr>
                  <a:xfrm>
                    <a:off x="1903658" y="4218583"/>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grpSp>
        </p:grpSp>
        <p:sp>
          <p:nvSpPr>
            <p:cNvPr id="211" name="Rectangle 210">
              <a:extLst>
                <a:ext uri="{FF2B5EF4-FFF2-40B4-BE49-F238E27FC236}">
                  <a16:creationId xmlns:a16="http://schemas.microsoft.com/office/drawing/2014/main" id="{D75B59BC-37BF-4B3F-994F-45C7A3E31832}"/>
                </a:ext>
              </a:extLst>
            </p:cNvPr>
            <p:cNvSpPr/>
            <p:nvPr/>
          </p:nvSpPr>
          <p:spPr>
            <a:xfrm>
              <a:off x="2123652" y="7475842"/>
              <a:ext cx="3240000" cy="400110"/>
            </a:xfrm>
            <a:prstGeom prst="rect">
              <a:avLst/>
            </a:prstGeom>
            <a:noFill/>
          </p:spPr>
          <p:txBody>
            <a:bodyPr wrap="square">
              <a:spAutoFit/>
            </a:bodyPr>
            <a:lstStyle/>
            <a:p>
              <a:pPr marL="0" marR="0" lvl="0" indent="0" algn="l" defTabSz="1003381" rtl="0" eaLnBrk="1" fontAlgn="auto" latinLnBrk="0" hangingPunct="1">
                <a:lnSpc>
                  <a:spcPct val="100000"/>
                </a:lnSpc>
                <a:spcBef>
                  <a:spcPts val="0"/>
                </a:spcBef>
                <a:spcAft>
                  <a:spcPts val="0"/>
                </a:spcAft>
                <a:buClrTx/>
                <a:buSzTx/>
                <a:buFontTx/>
                <a:buNone/>
                <a:tabLst/>
                <a:defRPr/>
              </a:pPr>
              <a:r>
                <a:rPr kumimoji="0" lang="fr-FR" sz="1000" b="1" i="0" u="none" strike="noStrike" kern="1200" cap="none" spc="0" normalizeH="0" baseline="0" noProof="0" dirty="0">
                  <a:ln>
                    <a:noFill/>
                  </a:ln>
                  <a:solidFill>
                    <a:srgbClr val="E5446C"/>
                  </a:solidFill>
                  <a:effectLst/>
                  <a:uLnTx/>
                  <a:uFillTx/>
                  <a:latin typeface="Univers Light" panose="020B0403020202020204" pitchFamily="34" charset="0"/>
                  <a:ea typeface="+mn-ea"/>
                  <a:cs typeface="+mn-cs"/>
                </a:rPr>
                <a:t>Anticiper les tendances et faire évoluer les offres et process de travail en fonction</a:t>
              </a:r>
            </a:p>
          </p:txBody>
        </p:sp>
      </p:grpSp>
      <p:grpSp>
        <p:nvGrpSpPr>
          <p:cNvPr id="223" name="Groupe 222">
            <a:extLst>
              <a:ext uri="{FF2B5EF4-FFF2-40B4-BE49-F238E27FC236}">
                <a16:creationId xmlns:a16="http://schemas.microsoft.com/office/drawing/2014/main" id="{B10A67A8-BE7A-4519-94BD-9F9BE84736EF}"/>
              </a:ext>
            </a:extLst>
          </p:cNvPr>
          <p:cNvGrpSpPr/>
          <p:nvPr/>
        </p:nvGrpSpPr>
        <p:grpSpPr>
          <a:xfrm>
            <a:off x="205409" y="8324831"/>
            <a:ext cx="7246836" cy="553998"/>
            <a:chOff x="170850" y="7398898"/>
            <a:chExt cx="7246836" cy="553998"/>
          </a:xfrm>
        </p:grpSpPr>
        <p:grpSp>
          <p:nvGrpSpPr>
            <p:cNvPr id="224" name="Groupe 223">
              <a:extLst>
                <a:ext uri="{FF2B5EF4-FFF2-40B4-BE49-F238E27FC236}">
                  <a16:creationId xmlns:a16="http://schemas.microsoft.com/office/drawing/2014/main" id="{D0BEFF82-3D7F-4283-94BB-97EA2E133590}"/>
                </a:ext>
              </a:extLst>
            </p:cNvPr>
            <p:cNvGrpSpPr/>
            <p:nvPr/>
          </p:nvGrpSpPr>
          <p:grpSpPr>
            <a:xfrm>
              <a:off x="170850" y="7421982"/>
              <a:ext cx="7246836" cy="507831"/>
              <a:chOff x="170850" y="7421982"/>
              <a:chExt cx="7246836" cy="507831"/>
            </a:xfrm>
          </p:grpSpPr>
          <p:sp>
            <p:nvSpPr>
              <p:cNvPr id="226" name="ZoneTexte 225">
                <a:extLst>
                  <a:ext uri="{FF2B5EF4-FFF2-40B4-BE49-F238E27FC236}">
                    <a16:creationId xmlns:a16="http://schemas.microsoft.com/office/drawing/2014/main" id="{E591AF1A-87C9-4B3F-A288-386576D8596D}"/>
                  </a:ext>
                </a:extLst>
              </p:cNvPr>
              <p:cNvSpPr txBox="1"/>
              <p:nvPr/>
            </p:nvSpPr>
            <p:spPr>
              <a:xfrm>
                <a:off x="170850" y="7552787"/>
                <a:ext cx="1939338" cy="246221"/>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Sens commercial</a:t>
                </a:r>
              </a:p>
            </p:txBody>
          </p:sp>
          <p:sp>
            <p:nvSpPr>
              <p:cNvPr id="227" name="Rectangle 226">
                <a:extLst>
                  <a:ext uri="{FF2B5EF4-FFF2-40B4-BE49-F238E27FC236}">
                    <a16:creationId xmlns:a16="http://schemas.microsoft.com/office/drawing/2014/main" id="{4BBA9BF1-CBA6-4EF3-9AAE-4BEA92E81DBD}"/>
                  </a:ext>
                </a:extLst>
              </p:cNvPr>
              <p:cNvSpPr/>
              <p:nvPr/>
            </p:nvSpPr>
            <p:spPr>
              <a:xfrm>
                <a:off x="5292000" y="7421982"/>
                <a:ext cx="2125686"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Construire une offre commerciale en cybersécurité en tenant compte de l’évolution des technologies </a:t>
                </a:r>
              </a:p>
            </p:txBody>
          </p:sp>
          <p:grpSp>
            <p:nvGrpSpPr>
              <p:cNvPr id="228" name="Groupe 227">
                <a:extLst>
                  <a:ext uri="{FF2B5EF4-FFF2-40B4-BE49-F238E27FC236}">
                    <a16:creationId xmlns:a16="http://schemas.microsoft.com/office/drawing/2014/main" id="{37555BF1-5BDD-44A4-9A90-B828EA068BFE}"/>
                  </a:ext>
                </a:extLst>
              </p:cNvPr>
              <p:cNvGrpSpPr/>
              <p:nvPr/>
            </p:nvGrpSpPr>
            <p:grpSpPr>
              <a:xfrm>
                <a:off x="1907629" y="7423897"/>
                <a:ext cx="3405719" cy="504000"/>
                <a:chOff x="1907629" y="2851649"/>
                <a:chExt cx="3405719" cy="504000"/>
              </a:xfrm>
            </p:grpSpPr>
            <p:sp>
              <p:nvSpPr>
                <p:cNvPr id="229" name="Rectangle 228">
                  <a:extLst>
                    <a:ext uri="{FF2B5EF4-FFF2-40B4-BE49-F238E27FC236}">
                      <a16:creationId xmlns:a16="http://schemas.microsoft.com/office/drawing/2014/main" id="{4498F3C7-862D-4191-8A9D-032B54AF0031}"/>
                    </a:ext>
                  </a:extLst>
                </p:cNvPr>
                <p:cNvSpPr/>
                <p:nvPr/>
              </p:nvSpPr>
              <p:spPr>
                <a:xfrm>
                  <a:off x="2052761" y="2851649"/>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30" name="Groupe 229">
                  <a:extLst>
                    <a:ext uri="{FF2B5EF4-FFF2-40B4-BE49-F238E27FC236}">
                      <a16:creationId xmlns:a16="http://schemas.microsoft.com/office/drawing/2014/main" id="{4601933C-12AB-4C7E-86F8-743AD831022A}"/>
                    </a:ext>
                  </a:extLst>
                </p:cNvPr>
                <p:cNvGrpSpPr/>
                <p:nvPr/>
              </p:nvGrpSpPr>
              <p:grpSpPr>
                <a:xfrm>
                  <a:off x="1907629" y="2851649"/>
                  <a:ext cx="271472" cy="504000"/>
                  <a:chOff x="1903658" y="4085035"/>
                  <a:chExt cx="265051" cy="504000"/>
                </a:xfrm>
              </p:grpSpPr>
              <p:cxnSp>
                <p:nvCxnSpPr>
                  <p:cNvPr id="231" name="Connecteur droit 230">
                    <a:extLst>
                      <a:ext uri="{FF2B5EF4-FFF2-40B4-BE49-F238E27FC236}">
                        <a16:creationId xmlns:a16="http://schemas.microsoft.com/office/drawing/2014/main" id="{00B2CF8D-5EDE-4F21-B3FE-81B5406D08BE}"/>
                      </a:ext>
                    </a:extLst>
                  </p:cNvPr>
                  <p:cNvCxnSpPr>
                    <a:cxnSpLocks/>
                  </p:cNvCxnSpPr>
                  <p:nvPr/>
                </p:nvCxnSpPr>
                <p:spPr>
                  <a:xfrm>
                    <a:off x="2036183" y="4085035"/>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232" name="Ellipse 231">
                    <a:extLst>
                      <a:ext uri="{FF2B5EF4-FFF2-40B4-BE49-F238E27FC236}">
                        <a16:creationId xmlns:a16="http://schemas.microsoft.com/office/drawing/2014/main" id="{CDD8E22C-D2F6-4EE1-B608-9E9405608290}"/>
                      </a:ext>
                    </a:extLst>
                  </p:cNvPr>
                  <p:cNvSpPr/>
                  <p:nvPr/>
                </p:nvSpPr>
                <p:spPr>
                  <a:xfrm>
                    <a:off x="1903658" y="4218583"/>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grpSp>
        </p:grpSp>
        <p:sp>
          <p:nvSpPr>
            <p:cNvPr id="225" name="Rectangle 224">
              <a:extLst>
                <a:ext uri="{FF2B5EF4-FFF2-40B4-BE49-F238E27FC236}">
                  <a16:creationId xmlns:a16="http://schemas.microsoft.com/office/drawing/2014/main" id="{7F7B0ACE-6E4C-408C-83AE-5243DC89FC85}"/>
                </a:ext>
              </a:extLst>
            </p:cNvPr>
            <p:cNvSpPr/>
            <p:nvPr/>
          </p:nvSpPr>
          <p:spPr>
            <a:xfrm>
              <a:off x="2123652" y="7398898"/>
              <a:ext cx="3240000" cy="553998"/>
            </a:xfrm>
            <a:prstGeom prst="rect">
              <a:avLst/>
            </a:prstGeom>
            <a:noFill/>
          </p:spPr>
          <p:txBody>
            <a:bodyPr wrap="square">
              <a:spAutoFit/>
            </a:bodyPr>
            <a:lstStyle/>
            <a:p>
              <a:pPr marL="0" marR="0" lvl="0" indent="0" algn="l" defTabSz="1003381" rtl="0" eaLnBrk="1" fontAlgn="auto" latinLnBrk="0" hangingPunct="1">
                <a:lnSpc>
                  <a:spcPct val="100000"/>
                </a:lnSpc>
                <a:spcBef>
                  <a:spcPts val="0"/>
                </a:spcBef>
                <a:spcAft>
                  <a:spcPts val="0"/>
                </a:spcAft>
                <a:buClrTx/>
                <a:buSzTx/>
                <a:buFontTx/>
                <a:buNone/>
                <a:tabLst/>
                <a:defRPr/>
              </a:pPr>
              <a:r>
                <a:rPr kumimoji="0" lang="fr-FR" sz="1000" b="1" i="0" u="none" strike="noStrike" kern="1200" cap="none" spc="0" normalizeH="0" baseline="0" noProof="0" dirty="0">
                  <a:ln>
                    <a:noFill/>
                  </a:ln>
                  <a:solidFill>
                    <a:srgbClr val="E5446C"/>
                  </a:solidFill>
                  <a:effectLst/>
                  <a:uLnTx/>
                  <a:uFillTx/>
                  <a:latin typeface="Univers Light" panose="020B0403020202020204" pitchFamily="34" charset="0"/>
                  <a:ea typeface="+mn-ea"/>
                  <a:cs typeface="+mn-cs"/>
                </a:rPr>
                <a:t>Piloter la construction d'offres commerciales, entretenir un réseau de partenaires et apporteurs d'affaires </a:t>
              </a:r>
            </a:p>
          </p:txBody>
        </p:sp>
      </p:grpSp>
      <p:grpSp>
        <p:nvGrpSpPr>
          <p:cNvPr id="233" name="Groupe 232">
            <a:extLst>
              <a:ext uri="{FF2B5EF4-FFF2-40B4-BE49-F238E27FC236}">
                <a16:creationId xmlns:a16="http://schemas.microsoft.com/office/drawing/2014/main" id="{1C7B9A15-1ECA-4B49-AAF8-C101FBF46658}"/>
              </a:ext>
            </a:extLst>
          </p:cNvPr>
          <p:cNvGrpSpPr/>
          <p:nvPr/>
        </p:nvGrpSpPr>
        <p:grpSpPr>
          <a:xfrm>
            <a:off x="205409" y="8965948"/>
            <a:ext cx="7246836" cy="507831"/>
            <a:chOff x="170850" y="7421983"/>
            <a:chExt cx="7246836" cy="507831"/>
          </a:xfrm>
        </p:grpSpPr>
        <p:grpSp>
          <p:nvGrpSpPr>
            <p:cNvPr id="234" name="Groupe 233">
              <a:extLst>
                <a:ext uri="{FF2B5EF4-FFF2-40B4-BE49-F238E27FC236}">
                  <a16:creationId xmlns:a16="http://schemas.microsoft.com/office/drawing/2014/main" id="{0AAEE4B6-59E8-4303-977A-5FC49C468D2C}"/>
                </a:ext>
              </a:extLst>
            </p:cNvPr>
            <p:cNvGrpSpPr/>
            <p:nvPr/>
          </p:nvGrpSpPr>
          <p:grpSpPr>
            <a:xfrm>
              <a:off x="170850" y="7421983"/>
              <a:ext cx="7246836" cy="507831"/>
              <a:chOff x="170850" y="7421983"/>
              <a:chExt cx="7246836" cy="507831"/>
            </a:xfrm>
          </p:grpSpPr>
          <p:sp>
            <p:nvSpPr>
              <p:cNvPr id="236" name="ZoneTexte 235">
                <a:extLst>
                  <a:ext uri="{FF2B5EF4-FFF2-40B4-BE49-F238E27FC236}">
                    <a16:creationId xmlns:a16="http://schemas.microsoft.com/office/drawing/2014/main" id="{5A1A6BDA-2362-4F69-A1E0-ADBCE10C9842}"/>
                  </a:ext>
                </a:extLst>
              </p:cNvPr>
              <p:cNvSpPr txBox="1"/>
              <p:nvPr/>
            </p:nvSpPr>
            <p:spPr>
              <a:xfrm>
                <a:off x="170850" y="7475843"/>
                <a:ext cx="1767172"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Communication écrite et orale</a:t>
                </a:r>
              </a:p>
            </p:txBody>
          </p:sp>
          <p:sp>
            <p:nvSpPr>
              <p:cNvPr id="237" name="Rectangle 236">
                <a:extLst>
                  <a:ext uri="{FF2B5EF4-FFF2-40B4-BE49-F238E27FC236}">
                    <a16:creationId xmlns:a16="http://schemas.microsoft.com/office/drawing/2014/main" id="{4E4C1EB1-92DA-4F42-8E92-C956FAA2A013}"/>
                  </a:ext>
                </a:extLst>
              </p:cNvPr>
              <p:cNvSpPr/>
              <p:nvPr/>
            </p:nvSpPr>
            <p:spPr>
              <a:xfrm>
                <a:off x="5292000" y="7421983"/>
                <a:ext cx="2125686"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Expliciter des notions de cybersécurité complexes à l’oral et à travers des schémas </a:t>
                </a:r>
              </a:p>
            </p:txBody>
          </p:sp>
          <p:grpSp>
            <p:nvGrpSpPr>
              <p:cNvPr id="238" name="Groupe 237">
                <a:extLst>
                  <a:ext uri="{FF2B5EF4-FFF2-40B4-BE49-F238E27FC236}">
                    <a16:creationId xmlns:a16="http://schemas.microsoft.com/office/drawing/2014/main" id="{9B7C57AE-E747-4331-BC6B-5DF19CE653F3}"/>
                  </a:ext>
                </a:extLst>
              </p:cNvPr>
              <p:cNvGrpSpPr/>
              <p:nvPr/>
            </p:nvGrpSpPr>
            <p:grpSpPr>
              <a:xfrm>
                <a:off x="1907629" y="7423898"/>
                <a:ext cx="3405719" cy="504000"/>
                <a:chOff x="1907629" y="2851650"/>
                <a:chExt cx="3405719" cy="504000"/>
              </a:xfrm>
            </p:grpSpPr>
            <p:sp>
              <p:nvSpPr>
                <p:cNvPr id="239" name="Rectangle 238">
                  <a:extLst>
                    <a:ext uri="{FF2B5EF4-FFF2-40B4-BE49-F238E27FC236}">
                      <a16:creationId xmlns:a16="http://schemas.microsoft.com/office/drawing/2014/main" id="{F7D68A99-EA68-4FC6-80D0-E9DF1F27AFD2}"/>
                    </a:ext>
                  </a:extLst>
                </p:cNvPr>
                <p:cNvSpPr/>
                <p:nvPr/>
              </p:nvSpPr>
              <p:spPr>
                <a:xfrm>
                  <a:off x="2052761" y="2851650"/>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40" name="Groupe 239">
                  <a:extLst>
                    <a:ext uri="{FF2B5EF4-FFF2-40B4-BE49-F238E27FC236}">
                      <a16:creationId xmlns:a16="http://schemas.microsoft.com/office/drawing/2014/main" id="{2DFBF5F5-DAF8-4A3B-B5FF-337B7F836778}"/>
                    </a:ext>
                  </a:extLst>
                </p:cNvPr>
                <p:cNvGrpSpPr/>
                <p:nvPr/>
              </p:nvGrpSpPr>
              <p:grpSpPr>
                <a:xfrm>
                  <a:off x="1907629" y="2851650"/>
                  <a:ext cx="271472" cy="504000"/>
                  <a:chOff x="1903658" y="4085036"/>
                  <a:chExt cx="265051" cy="504000"/>
                </a:xfrm>
              </p:grpSpPr>
              <p:cxnSp>
                <p:nvCxnSpPr>
                  <p:cNvPr id="241" name="Connecteur droit 240">
                    <a:extLst>
                      <a:ext uri="{FF2B5EF4-FFF2-40B4-BE49-F238E27FC236}">
                        <a16:creationId xmlns:a16="http://schemas.microsoft.com/office/drawing/2014/main" id="{C5E5D1D6-A8B5-4EA1-95E1-A303225098EA}"/>
                      </a:ext>
                    </a:extLst>
                  </p:cNvPr>
                  <p:cNvCxnSpPr>
                    <a:cxnSpLocks/>
                  </p:cNvCxnSpPr>
                  <p:nvPr/>
                </p:nvCxnSpPr>
                <p:spPr>
                  <a:xfrm>
                    <a:off x="2036183" y="4085036"/>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242" name="Ellipse 241">
                    <a:extLst>
                      <a:ext uri="{FF2B5EF4-FFF2-40B4-BE49-F238E27FC236}">
                        <a16:creationId xmlns:a16="http://schemas.microsoft.com/office/drawing/2014/main" id="{E6C920CE-2016-4169-B793-FD9B61315776}"/>
                      </a:ext>
                    </a:extLst>
                  </p:cNvPr>
                  <p:cNvSpPr/>
                  <p:nvPr/>
                </p:nvSpPr>
                <p:spPr>
                  <a:xfrm>
                    <a:off x="1903658" y="4218584"/>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grpSp>
        </p:grpSp>
        <p:sp>
          <p:nvSpPr>
            <p:cNvPr id="235" name="Rectangle 234">
              <a:extLst>
                <a:ext uri="{FF2B5EF4-FFF2-40B4-BE49-F238E27FC236}">
                  <a16:creationId xmlns:a16="http://schemas.microsoft.com/office/drawing/2014/main" id="{A7E3FDF6-056F-404C-A889-316972FE60A4}"/>
                </a:ext>
              </a:extLst>
            </p:cNvPr>
            <p:cNvSpPr/>
            <p:nvPr/>
          </p:nvSpPr>
          <p:spPr>
            <a:xfrm>
              <a:off x="2123652" y="7475843"/>
              <a:ext cx="3240000" cy="400110"/>
            </a:xfrm>
            <a:prstGeom prst="rect">
              <a:avLst/>
            </a:prstGeom>
            <a:noFill/>
          </p:spPr>
          <p:txBody>
            <a:bodyPr wrap="square">
              <a:spAutoFit/>
            </a:bodyPr>
            <a:lstStyle/>
            <a:p>
              <a:pPr marL="0" marR="0" lvl="0" indent="0" algn="l" defTabSz="1003381" rtl="0" eaLnBrk="1" fontAlgn="auto" latinLnBrk="0" hangingPunct="1">
                <a:lnSpc>
                  <a:spcPct val="100000"/>
                </a:lnSpc>
                <a:spcBef>
                  <a:spcPts val="0"/>
                </a:spcBef>
                <a:spcAft>
                  <a:spcPts val="0"/>
                </a:spcAft>
                <a:buClrTx/>
                <a:buSzTx/>
                <a:buFontTx/>
                <a:buNone/>
                <a:tabLst/>
                <a:defRPr/>
              </a:pPr>
              <a:r>
                <a:rPr kumimoji="0" lang="fr-FR" sz="1000" b="1" i="0" u="none" strike="noStrike" kern="1200" cap="none" spc="0" normalizeH="0" baseline="0" noProof="0" dirty="0">
                  <a:ln>
                    <a:noFill/>
                  </a:ln>
                  <a:solidFill>
                    <a:srgbClr val="E5446C"/>
                  </a:solidFill>
                  <a:effectLst/>
                  <a:uLnTx/>
                  <a:uFillTx/>
                  <a:latin typeface="Univers Light" panose="020B0403020202020204" pitchFamily="34" charset="0"/>
                  <a:ea typeface="+mn-ea"/>
                  <a:cs typeface="+mn-cs"/>
                </a:rPr>
                <a:t>Développer des mises en forme écrites élaborées, schématiser des idées complexes</a:t>
              </a:r>
            </a:p>
          </p:txBody>
        </p:sp>
      </p:grpSp>
      <p:grpSp>
        <p:nvGrpSpPr>
          <p:cNvPr id="243" name="Groupe 242">
            <a:extLst>
              <a:ext uri="{FF2B5EF4-FFF2-40B4-BE49-F238E27FC236}">
                <a16:creationId xmlns:a16="http://schemas.microsoft.com/office/drawing/2014/main" id="{6524EA4E-7582-4962-A024-A4890CB6C469}"/>
              </a:ext>
            </a:extLst>
          </p:cNvPr>
          <p:cNvGrpSpPr/>
          <p:nvPr/>
        </p:nvGrpSpPr>
        <p:grpSpPr>
          <a:xfrm>
            <a:off x="205409" y="9560898"/>
            <a:ext cx="7246836" cy="507831"/>
            <a:chOff x="170850" y="7421983"/>
            <a:chExt cx="7246836" cy="507831"/>
          </a:xfrm>
        </p:grpSpPr>
        <p:grpSp>
          <p:nvGrpSpPr>
            <p:cNvPr id="244" name="Groupe 243">
              <a:extLst>
                <a:ext uri="{FF2B5EF4-FFF2-40B4-BE49-F238E27FC236}">
                  <a16:creationId xmlns:a16="http://schemas.microsoft.com/office/drawing/2014/main" id="{03143095-E296-46F6-B05A-33B4DFC8D3D4}"/>
                </a:ext>
              </a:extLst>
            </p:cNvPr>
            <p:cNvGrpSpPr/>
            <p:nvPr/>
          </p:nvGrpSpPr>
          <p:grpSpPr>
            <a:xfrm>
              <a:off x="170850" y="7421983"/>
              <a:ext cx="7246836" cy="507831"/>
              <a:chOff x="170850" y="7421983"/>
              <a:chExt cx="7246836" cy="507831"/>
            </a:xfrm>
          </p:grpSpPr>
          <p:sp>
            <p:nvSpPr>
              <p:cNvPr id="246" name="ZoneTexte 245">
                <a:extLst>
                  <a:ext uri="{FF2B5EF4-FFF2-40B4-BE49-F238E27FC236}">
                    <a16:creationId xmlns:a16="http://schemas.microsoft.com/office/drawing/2014/main" id="{626FCC97-2B3D-499A-A698-8DE141039BC9}"/>
                  </a:ext>
                </a:extLst>
              </p:cNvPr>
              <p:cNvSpPr txBox="1"/>
              <p:nvPr/>
            </p:nvSpPr>
            <p:spPr>
              <a:xfrm>
                <a:off x="170850" y="7475843"/>
                <a:ext cx="1767172" cy="400110"/>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Organisation et planification du travail</a:t>
                </a:r>
              </a:p>
            </p:txBody>
          </p:sp>
          <p:sp>
            <p:nvSpPr>
              <p:cNvPr id="247" name="Rectangle 246">
                <a:extLst>
                  <a:ext uri="{FF2B5EF4-FFF2-40B4-BE49-F238E27FC236}">
                    <a16:creationId xmlns:a16="http://schemas.microsoft.com/office/drawing/2014/main" id="{5EAA4C2A-33CE-42F9-9343-80C544EEBB29}"/>
                  </a:ext>
                </a:extLst>
              </p:cNvPr>
              <p:cNvSpPr/>
              <p:nvPr/>
            </p:nvSpPr>
            <p:spPr>
              <a:xfrm>
                <a:off x="5292000" y="7421983"/>
                <a:ext cx="2125686"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Prendre en compte les spécificités du SI client pour établir un diagnostic de cybersécurité </a:t>
                </a:r>
              </a:p>
            </p:txBody>
          </p:sp>
          <p:grpSp>
            <p:nvGrpSpPr>
              <p:cNvPr id="248" name="Groupe 247">
                <a:extLst>
                  <a:ext uri="{FF2B5EF4-FFF2-40B4-BE49-F238E27FC236}">
                    <a16:creationId xmlns:a16="http://schemas.microsoft.com/office/drawing/2014/main" id="{8D2FBDAF-D554-4421-A6F0-D472D84BE6A4}"/>
                  </a:ext>
                </a:extLst>
              </p:cNvPr>
              <p:cNvGrpSpPr/>
              <p:nvPr/>
            </p:nvGrpSpPr>
            <p:grpSpPr>
              <a:xfrm>
                <a:off x="1907629" y="7423898"/>
                <a:ext cx="3405719" cy="504000"/>
                <a:chOff x="1907629" y="2851650"/>
                <a:chExt cx="3405719" cy="504000"/>
              </a:xfrm>
            </p:grpSpPr>
            <p:sp>
              <p:nvSpPr>
                <p:cNvPr id="249" name="Rectangle 248">
                  <a:extLst>
                    <a:ext uri="{FF2B5EF4-FFF2-40B4-BE49-F238E27FC236}">
                      <a16:creationId xmlns:a16="http://schemas.microsoft.com/office/drawing/2014/main" id="{A7A03CF8-2E6F-42EF-9A14-7AE7A1105F8D}"/>
                    </a:ext>
                  </a:extLst>
                </p:cNvPr>
                <p:cNvSpPr/>
                <p:nvPr/>
              </p:nvSpPr>
              <p:spPr>
                <a:xfrm>
                  <a:off x="2052761" y="2851650"/>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50" name="Groupe 249">
                  <a:extLst>
                    <a:ext uri="{FF2B5EF4-FFF2-40B4-BE49-F238E27FC236}">
                      <a16:creationId xmlns:a16="http://schemas.microsoft.com/office/drawing/2014/main" id="{B8F72120-2D87-4E0C-A292-A8BDE61713CB}"/>
                    </a:ext>
                  </a:extLst>
                </p:cNvPr>
                <p:cNvGrpSpPr/>
                <p:nvPr/>
              </p:nvGrpSpPr>
              <p:grpSpPr>
                <a:xfrm>
                  <a:off x="1907629" y="2851650"/>
                  <a:ext cx="271472" cy="504000"/>
                  <a:chOff x="1903658" y="4085036"/>
                  <a:chExt cx="265051" cy="504000"/>
                </a:xfrm>
              </p:grpSpPr>
              <p:cxnSp>
                <p:nvCxnSpPr>
                  <p:cNvPr id="251" name="Connecteur droit 250">
                    <a:extLst>
                      <a:ext uri="{FF2B5EF4-FFF2-40B4-BE49-F238E27FC236}">
                        <a16:creationId xmlns:a16="http://schemas.microsoft.com/office/drawing/2014/main" id="{1315E951-21BB-45F2-B343-AB0353BA9609}"/>
                      </a:ext>
                    </a:extLst>
                  </p:cNvPr>
                  <p:cNvCxnSpPr>
                    <a:cxnSpLocks/>
                  </p:cNvCxnSpPr>
                  <p:nvPr/>
                </p:nvCxnSpPr>
                <p:spPr>
                  <a:xfrm>
                    <a:off x="2036183" y="4085036"/>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252" name="Ellipse 251">
                    <a:extLst>
                      <a:ext uri="{FF2B5EF4-FFF2-40B4-BE49-F238E27FC236}">
                        <a16:creationId xmlns:a16="http://schemas.microsoft.com/office/drawing/2014/main" id="{64296D4B-E1AA-4CD4-B272-E061F8B7EE34}"/>
                      </a:ext>
                    </a:extLst>
                  </p:cNvPr>
                  <p:cNvSpPr/>
                  <p:nvPr/>
                </p:nvSpPr>
                <p:spPr>
                  <a:xfrm>
                    <a:off x="1903658" y="4218584"/>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grpSp>
        </p:grpSp>
        <p:sp>
          <p:nvSpPr>
            <p:cNvPr id="245" name="Rectangle 244">
              <a:extLst>
                <a:ext uri="{FF2B5EF4-FFF2-40B4-BE49-F238E27FC236}">
                  <a16:creationId xmlns:a16="http://schemas.microsoft.com/office/drawing/2014/main" id="{29FB077A-28CA-41FC-B182-BC06A4550630}"/>
                </a:ext>
              </a:extLst>
            </p:cNvPr>
            <p:cNvSpPr/>
            <p:nvPr/>
          </p:nvSpPr>
          <p:spPr>
            <a:xfrm>
              <a:off x="2123652" y="7475843"/>
              <a:ext cx="3240000" cy="400110"/>
            </a:xfrm>
            <a:prstGeom prst="rect">
              <a:avLst/>
            </a:prstGeom>
            <a:noFill/>
          </p:spPr>
          <p:txBody>
            <a:bodyPr wrap="square">
              <a:spAutoFit/>
            </a:bodyPr>
            <a:lstStyle/>
            <a:p>
              <a:pPr marL="0" marR="0" lvl="0" indent="0" algn="l" defTabSz="1003381" rtl="0" eaLnBrk="1" fontAlgn="auto" latinLnBrk="0" hangingPunct="1">
                <a:lnSpc>
                  <a:spcPct val="100000"/>
                </a:lnSpc>
                <a:spcBef>
                  <a:spcPts val="0"/>
                </a:spcBef>
                <a:spcAft>
                  <a:spcPts val="0"/>
                </a:spcAft>
                <a:buClrTx/>
                <a:buSzTx/>
                <a:buFontTx/>
                <a:buNone/>
                <a:tabLst/>
                <a:defRPr/>
              </a:pPr>
              <a:r>
                <a:rPr kumimoji="0" lang="fr-FR" sz="1000" b="1" i="0" u="none" strike="noStrike" kern="1200" cap="none" spc="0" normalizeH="0" baseline="0" noProof="0" dirty="0">
                  <a:ln>
                    <a:noFill/>
                  </a:ln>
                  <a:solidFill>
                    <a:srgbClr val="E5446C"/>
                  </a:solidFill>
                  <a:effectLst/>
                  <a:uLnTx/>
                  <a:uFillTx/>
                  <a:latin typeface="Univers Light" panose="020B0403020202020204" pitchFamily="34" charset="0"/>
                  <a:ea typeface="+mn-ea"/>
                  <a:cs typeface="+mn-cs"/>
                </a:rPr>
                <a:t>Planifier son organisation du travail selon les priorités sur ses différents dossiers d'intervention</a:t>
              </a:r>
            </a:p>
          </p:txBody>
        </p:sp>
      </p:grpSp>
      <p:grpSp>
        <p:nvGrpSpPr>
          <p:cNvPr id="253" name="Groupe 252">
            <a:extLst>
              <a:ext uri="{FF2B5EF4-FFF2-40B4-BE49-F238E27FC236}">
                <a16:creationId xmlns:a16="http://schemas.microsoft.com/office/drawing/2014/main" id="{353CF00C-40B7-4695-9F23-DF8845B03E1C}"/>
              </a:ext>
            </a:extLst>
          </p:cNvPr>
          <p:cNvGrpSpPr/>
          <p:nvPr/>
        </p:nvGrpSpPr>
        <p:grpSpPr>
          <a:xfrm>
            <a:off x="205409" y="10155846"/>
            <a:ext cx="7246836" cy="507831"/>
            <a:chOff x="170850" y="7410440"/>
            <a:chExt cx="7246836" cy="507831"/>
          </a:xfrm>
        </p:grpSpPr>
        <p:grpSp>
          <p:nvGrpSpPr>
            <p:cNvPr id="254" name="Groupe 253">
              <a:extLst>
                <a:ext uri="{FF2B5EF4-FFF2-40B4-BE49-F238E27FC236}">
                  <a16:creationId xmlns:a16="http://schemas.microsoft.com/office/drawing/2014/main" id="{2CE840FC-D65B-4D80-8A5D-792F0DD7B4B0}"/>
                </a:ext>
              </a:extLst>
            </p:cNvPr>
            <p:cNvGrpSpPr/>
            <p:nvPr/>
          </p:nvGrpSpPr>
          <p:grpSpPr>
            <a:xfrm>
              <a:off x="170850" y="7410440"/>
              <a:ext cx="7246836" cy="507831"/>
              <a:chOff x="170850" y="7410440"/>
              <a:chExt cx="7246836" cy="507831"/>
            </a:xfrm>
          </p:grpSpPr>
          <p:sp>
            <p:nvSpPr>
              <p:cNvPr id="260" name="ZoneTexte 259">
                <a:extLst>
                  <a:ext uri="{FF2B5EF4-FFF2-40B4-BE49-F238E27FC236}">
                    <a16:creationId xmlns:a16="http://schemas.microsoft.com/office/drawing/2014/main" id="{A503BBCA-DAF6-4917-B99B-51BE51E347FE}"/>
                  </a:ext>
                </a:extLst>
              </p:cNvPr>
              <p:cNvSpPr txBox="1"/>
              <p:nvPr/>
            </p:nvSpPr>
            <p:spPr>
              <a:xfrm>
                <a:off x="170850" y="7541245"/>
                <a:ext cx="1767172" cy="246221"/>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Anglais professionnel</a:t>
                </a:r>
              </a:p>
            </p:txBody>
          </p:sp>
          <p:sp>
            <p:nvSpPr>
              <p:cNvPr id="261" name="Rectangle 260">
                <a:extLst>
                  <a:ext uri="{FF2B5EF4-FFF2-40B4-BE49-F238E27FC236}">
                    <a16:creationId xmlns:a16="http://schemas.microsoft.com/office/drawing/2014/main" id="{CEB9AC32-9B00-4A3B-BCD6-A52D99F0E655}"/>
                  </a:ext>
                </a:extLst>
              </p:cNvPr>
              <p:cNvSpPr/>
              <p:nvPr/>
            </p:nvSpPr>
            <p:spPr>
              <a:xfrm>
                <a:off x="5292000" y="7410440"/>
                <a:ext cx="2125686"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Conduire une mission de conseil en anglais auprès d’une clientèle internationale </a:t>
                </a:r>
              </a:p>
            </p:txBody>
          </p:sp>
          <p:grpSp>
            <p:nvGrpSpPr>
              <p:cNvPr id="262" name="Groupe 261">
                <a:extLst>
                  <a:ext uri="{FF2B5EF4-FFF2-40B4-BE49-F238E27FC236}">
                    <a16:creationId xmlns:a16="http://schemas.microsoft.com/office/drawing/2014/main" id="{17F2F662-876F-4C0F-A9A3-95C7CCB5F5CA}"/>
                  </a:ext>
                </a:extLst>
              </p:cNvPr>
              <p:cNvGrpSpPr/>
              <p:nvPr/>
            </p:nvGrpSpPr>
            <p:grpSpPr>
              <a:xfrm>
                <a:off x="1907629" y="7412355"/>
                <a:ext cx="3405719" cy="504000"/>
                <a:chOff x="1907629" y="2840107"/>
                <a:chExt cx="3405719" cy="504000"/>
              </a:xfrm>
            </p:grpSpPr>
            <p:sp>
              <p:nvSpPr>
                <p:cNvPr id="263" name="Rectangle 262">
                  <a:extLst>
                    <a:ext uri="{FF2B5EF4-FFF2-40B4-BE49-F238E27FC236}">
                      <a16:creationId xmlns:a16="http://schemas.microsoft.com/office/drawing/2014/main" id="{A577190E-310F-4576-AED9-D6C1EC12DDBB}"/>
                    </a:ext>
                  </a:extLst>
                </p:cNvPr>
                <p:cNvSpPr/>
                <p:nvPr/>
              </p:nvSpPr>
              <p:spPr>
                <a:xfrm>
                  <a:off x="2052761" y="2840107"/>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64" name="Groupe 263">
                  <a:extLst>
                    <a:ext uri="{FF2B5EF4-FFF2-40B4-BE49-F238E27FC236}">
                      <a16:creationId xmlns:a16="http://schemas.microsoft.com/office/drawing/2014/main" id="{00822382-00ED-4AA1-BA87-A467C11F4D5F}"/>
                    </a:ext>
                  </a:extLst>
                </p:cNvPr>
                <p:cNvGrpSpPr/>
                <p:nvPr/>
              </p:nvGrpSpPr>
              <p:grpSpPr>
                <a:xfrm>
                  <a:off x="1907629" y="2840107"/>
                  <a:ext cx="271472" cy="504000"/>
                  <a:chOff x="1903658" y="4073493"/>
                  <a:chExt cx="265051" cy="504000"/>
                </a:xfrm>
              </p:grpSpPr>
              <p:cxnSp>
                <p:nvCxnSpPr>
                  <p:cNvPr id="265" name="Connecteur droit 264">
                    <a:extLst>
                      <a:ext uri="{FF2B5EF4-FFF2-40B4-BE49-F238E27FC236}">
                        <a16:creationId xmlns:a16="http://schemas.microsoft.com/office/drawing/2014/main" id="{FCD0046E-F510-4DFF-B585-581F0050FF9A}"/>
                      </a:ext>
                    </a:extLst>
                  </p:cNvPr>
                  <p:cNvCxnSpPr>
                    <a:cxnSpLocks/>
                  </p:cNvCxnSpPr>
                  <p:nvPr/>
                </p:nvCxnSpPr>
                <p:spPr>
                  <a:xfrm>
                    <a:off x="2036183" y="4073493"/>
                    <a:ext cx="0" cy="504000"/>
                  </a:xfrm>
                  <a:prstGeom prst="line">
                    <a:avLst/>
                  </a:prstGeom>
                  <a:solidFill>
                    <a:schemeClr val="accent1">
                      <a:lumMod val="75000"/>
                    </a:schemeClr>
                  </a:solidFill>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66" name="Ellipse 265">
                    <a:extLst>
                      <a:ext uri="{FF2B5EF4-FFF2-40B4-BE49-F238E27FC236}">
                        <a16:creationId xmlns:a16="http://schemas.microsoft.com/office/drawing/2014/main" id="{110FD1BE-A973-4AFC-A0C3-772F384984FA}"/>
                      </a:ext>
                    </a:extLst>
                  </p:cNvPr>
                  <p:cNvSpPr/>
                  <p:nvPr/>
                </p:nvSpPr>
                <p:spPr>
                  <a:xfrm>
                    <a:off x="1903658" y="4207041"/>
                    <a:ext cx="265051" cy="236904"/>
                  </a:xfrm>
                  <a:prstGeom prst="ellipse">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4</a:t>
                    </a:r>
                  </a:p>
                </p:txBody>
              </p:sp>
            </p:grpSp>
          </p:grpSp>
        </p:grpSp>
        <p:sp>
          <p:nvSpPr>
            <p:cNvPr id="259" name="Rectangle 258">
              <a:extLst>
                <a:ext uri="{FF2B5EF4-FFF2-40B4-BE49-F238E27FC236}">
                  <a16:creationId xmlns:a16="http://schemas.microsoft.com/office/drawing/2014/main" id="{EDEB1FC8-CCF9-4E5B-835D-DAD900943DA6}"/>
                </a:ext>
              </a:extLst>
            </p:cNvPr>
            <p:cNvSpPr/>
            <p:nvPr/>
          </p:nvSpPr>
          <p:spPr>
            <a:xfrm>
              <a:off x="2123652" y="7541245"/>
              <a:ext cx="3240000" cy="246221"/>
            </a:xfrm>
            <a:prstGeom prst="rect">
              <a:avLst/>
            </a:prstGeom>
            <a:noFill/>
          </p:spPr>
          <p:txBody>
            <a:bodyPr wrap="square">
              <a:spAutoFit/>
            </a:bodyPr>
            <a:lstStyle/>
            <a:p>
              <a:pPr marL="0" marR="0" lvl="0" indent="0" algn="l" defTabSz="1003381" rtl="0" eaLnBrk="1" fontAlgn="auto" latinLnBrk="0" hangingPunct="1">
                <a:lnSpc>
                  <a:spcPct val="100000"/>
                </a:lnSpc>
                <a:spcBef>
                  <a:spcPts val="0"/>
                </a:spcBef>
                <a:spcAft>
                  <a:spcPts val="0"/>
                </a:spcAft>
                <a:buClrTx/>
                <a:buSzTx/>
                <a:buFontTx/>
                <a:buNone/>
                <a:tabLst/>
                <a:defRPr/>
              </a:pPr>
              <a:r>
                <a:rPr kumimoji="0" lang="fr-FR" sz="1000" b="1" i="0" u="none" strike="noStrike" kern="1200" cap="none" spc="0" normalizeH="0" baseline="0" noProof="0" dirty="0">
                  <a:ln>
                    <a:noFill/>
                  </a:ln>
                  <a:solidFill>
                    <a:srgbClr val="E5446C"/>
                  </a:solidFill>
                  <a:effectLst/>
                  <a:uLnTx/>
                  <a:uFillTx/>
                  <a:latin typeface="Univers Light" panose="020B0403020202020204" pitchFamily="34" charset="0"/>
                  <a:ea typeface="+mn-ea"/>
                  <a:cs typeface="+mn-cs"/>
                </a:rPr>
                <a:t>Diriger des débats techniques et un projet en anglais</a:t>
              </a:r>
            </a:p>
          </p:txBody>
        </p:sp>
      </p:grpSp>
      <p:grpSp>
        <p:nvGrpSpPr>
          <p:cNvPr id="267" name="Groupe 266">
            <a:extLst>
              <a:ext uri="{FF2B5EF4-FFF2-40B4-BE49-F238E27FC236}">
                <a16:creationId xmlns:a16="http://schemas.microsoft.com/office/drawing/2014/main" id="{2E111470-3DB9-4384-8749-0953F1756568}"/>
              </a:ext>
            </a:extLst>
          </p:cNvPr>
          <p:cNvGrpSpPr/>
          <p:nvPr/>
        </p:nvGrpSpPr>
        <p:grpSpPr>
          <a:xfrm>
            <a:off x="205409" y="7729881"/>
            <a:ext cx="7246836" cy="507831"/>
            <a:chOff x="170850" y="7410440"/>
            <a:chExt cx="7246836" cy="507831"/>
          </a:xfrm>
        </p:grpSpPr>
        <p:grpSp>
          <p:nvGrpSpPr>
            <p:cNvPr id="268" name="Groupe 267">
              <a:extLst>
                <a:ext uri="{FF2B5EF4-FFF2-40B4-BE49-F238E27FC236}">
                  <a16:creationId xmlns:a16="http://schemas.microsoft.com/office/drawing/2014/main" id="{787FA2E9-6542-4D6E-8AB2-4D8F9DD88ED9}"/>
                </a:ext>
              </a:extLst>
            </p:cNvPr>
            <p:cNvGrpSpPr/>
            <p:nvPr/>
          </p:nvGrpSpPr>
          <p:grpSpPr>
            <a:xfrm>
              <a:off x="170850" y="7410440"/>
              <a:ext cx="7246836" cy="507831"/>
              <a:chOff x="170850" y="7410440"/>
              <a:chExt cx="7246836" cy="507831"/>
            </a:xfrm>
          </p:grpSpPr>
          <p:sp>
            <p:nvSpPr>
              <p:cNvPr id="273" name="ZoneTexte 272">
                <a:extLst>
                  <a:ext uri="{FF2B5EF4-FFF2-40B4-BE49-F238E27FC236}">
                    <a16:creationId xmlns:a16="http://schemas.microsoft.com/office/drawing/2014/main" id="{58CA5600-4359-4429-ABE4-6DFEC29A64A6}"/>
                  </a:ext>
                </a:extLst>
              </p:cNvPr>
              <p:cNvSpPr txBox="1"/>
              <p:nvPr/>
            </p:nvSpPr>
            <p:spPr>
              <a:xfrm>
                <a:off x="170850" y="7541245"/>
                <a:ext cx="1939338" cy="246221"/>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Pilotage de missions</a:t>
                </a:r>
              </a:p>
            </p:txBody>
          </p:sp>
          <p:sp>
            <p:nvSpPr>
              <p:cNvPr id="289" name="Rectangle 288">
                <a:extLst>
                  <a:ext uri="{FF2B5EF4-FFF2-40B4-BE49-F238E27FC236}">
                    <a16:creationId xmlns:a16="http://schemas.microsoft.com/office/drawing/2014/main" id="{A2A1D125-F6C8-48C6-A23D-115D5842199F}"/>
                  </a:ext>
                </a:extLst>
              </p:cNvPr>
              <p:cNvSpPr/>
              <p:nvPr/>
            </p:nvSpPr>
            <p:spPr>
              <a:xfrm>
                <a:off x="5292000" y="7410440"/>
                <a:ext cx="2125686"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Gérer les étapes d’une mission de cybersécurité selon les contraintes budgétaires et les attentes du client</a:t>
                </a:r>
              </a:p>
            </p:txBody>
          </p:sp>
          <p:grpSp>
            <p:nvGrpSpPr>
              <p:cNvPr id="290" name="Groupe 289">
                <a:extLst>
                  <a:ext uri="{FF2B5EF4-FFF2-40B4-BE49-F238E27FC236}">
                    <a16:creationId xmlns:a16="http://schemas.microsoft.com/office/drawing/2014/main" id="{B8B9B536-08AE-4503-84E6-2BA816387EB3}"/>
                  </a:ext>
                </a:extLst>
              </p:cNvPr>
              <p:cNvGrpSpPr/>
              <p:nvPr/>
            </p:nvGrpSpPr>
            <p:grpSpPr>
              <a:xfrm>
                <a:off x="1907629" y="7412355"/>
                <a:ext cx="3405719" cy="504000"/>
                <a:chOff x="1907629" y="2840107"/>
                <a:chExt cx="3405719" cy="504000"/>
              </a:xfrm>
            </p:grpSpPr>
            <p:sp>
              <p:nvSpPr>
                <p:cNvPr id="291" name="Rectangle 290">
                  <a:extLst>
                    <a:ext uri="{FF2B5EF4-FFF2-40B4-BE49-F238E27FC236}">
                      <a16:creationId xmlns:a16="http://schemas.microsoft.com/office/drawing/2014/main" id="{D57C5059-C270-4FAA-8553-CF05E6E9E5EB}"/>
                    </a:ext>
                  </a:extLst>
                </p:cNvPr>
                <p:cNvSpPr/>
                <p:nvPr/>
              </p:nvSpPr>
              <p:spPr>
                <a:xfrm>
                  <a:off x="2052761" y="2840107"/>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292" name="Groupe 291">
                  <a:extLst>
                    <a:ext uri="{FF2B5EF4-FFF2-40B4-BE49-F238E27FC236}">
                      <a16:creationId xmlns:a16="http://schemas.microsoft.com/office/drawing/2014/main" id="{C61A5902-0B5F-4976-8198-A614440ADDE9}"/>
                    </a:ext>
                  </a:extLst>
                </p:cNvPr>
                <p:cNvGrpSpPr/>
                <p:nvPr/>
              </p:nvGrpSpPr>
              <p:grpSpPr>
                <a:xfrm>
                  <a:off x="1907629" y="2840107"/>
                  <a:ext cx="271472" cy="504000"/>
                  <a:chOff x="1903658" y="4073493"/>
                  <a:chExt cx="265051" cy="504000"/>
                </a:xfrm>
              </p:grpSpPr>
              <p:cxnSp>
                <p:nvCxnSpPr>
                  <p:cNvPr id="293" name="Connecteur droit 292">
                    <a:extLst>
                      <a:ext uri="{FF2B5EF4-FFF2-40B4-BE49-F238E27FC236}">
                        <a16:creationId xmlns:a16="http://schemas.microsoft.com/office/drawing/2014/main" id="{E4F84D20-64BF-4EF3-A348-AEF5CAF29FF1}"/>
                      </a:ext>
                    </a:extLst>
                  </p:cNvPr>
                  <p:cNvCxnSpPr>
                    <a:cxnSpLocks/>
                  </p:cNvCxnSpPr>
                  <p:nvPr/>
                </p:nvCxnSpPr>
                <p:spPr>
                  <a:xfrm>
                    <a:off x="2036183" y="4073493"/>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299" name="Ellipse 298">
                    <a:extLst>
                      <a:ext uri="{FF2B5EF4-FFF2-40B4-BE49-F238E27FC236}">
                        <a16:creationId xmlns:a16="http://schemas.microsoft.com/office/drawing/2014/main" id="{0C70FBF2-26F1-4C32-BF62-873DCBEFA52A}"/>
                      </a:ext>
                    </a:extLst>
                  </p:cNvPr>
                  <p:cNvSpPr/>
                  <p:nvPr/>
                </p:nvSpPr>
                <p:spPr>
                  <a:xfrm>
                    <a:off x="1903658" y="4207041"/>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grpSp>
        </p:grpSp>
        <p:sp>
          <p:nvSpPr>
            <p:cNvPr id="272" name="Rectangle 271">
              <a:extLst>
                <a:ext uri="{FF2B5EF4-FFF2-40B4-BE49-F238E27FC236}">
                  <a16:creationId xmlns:a16="http://schemas.microsoft.com/office/drawing/2014/main" id="{CE025BD4-7FDE-45F4-BE5B-17F198DDC10C}"/>
                </a:ext>
              </a:extLst>
            </p:cNvPr>
            <p:cNvSpPr/>
            <p:nvPr/>
          </p:nvSpPr>
          <p:spPr>
            <a:xfrm>
              <a:off x="2123652" y="7541245"/>
              <a:ext cx="3240000" cy="246221"/>
            </a:xfrm>
            <a:prstGeom prst="rect">
              <a:avLst/>
            </a:prstGeom>
            <a:noFill/>
          </p:spPr>
          <p:txBody>
            <a:bodyPr wrap="square">
              <a:spAutoFit/>
            </a:bodyPr>
            <a:lstStyle/>
            <a:p>
              <a:pPr marL="0" marR="0" lvl="0" indent="0" algn="l" defTabSz="1003381" rtl="0" eaLnBrk="1" fontAlgn="auto" latinLnBrk="0" hangingPunct="1">
                <a:lnSpc>
                  <a:spcPct val="100000"/>
                </a:lnSpc>
                <a:spcBef>
                  <a:spcPts val="0"/>
                </a:spcBef>
                <a:spcAft>
                  <a:spcPts val="0"/>
                </a:spcAft>
                <a:buClrTx/>
                <a:buSzTx/>
                <a:buFontTx/>
                <a:buNone/>
                <a:tabLst/>
                <a:defRPr/>
              </a:pPr>
              <a:r>
                <a:rPr kumimoji="0" lang="fr-FR" sz="1000" b="1" i="0" u="none" strike="noStrike" kern="1200" cap="none" spc="0" normalizeH="0" baseline="0" noProof="0" dirty="0">
                  <a:ln>
                    <a:noFill/>
                  </a:ln>
                  <a:solidFill>
                    <a:srgbClr val="E5446C"/>
                  </a:solidFill>
                  <a:effectLst/>
                  <a:uLnTx/>
                  <a:uFillTx/>
                  <a:latin typeface="Univers Light" panose="020B0403020202020204" pitchFamily="34" charset="0"/>
                  <a:ea typeface="+mn-ea"/>
                  <a:cs typeface="+mn-cs"/>
                </a:rPr>
                <a:t>Piloter une ou plusieurs phases et équipes projets</a:t>
              </a:r>
            </a:p>
          </p:txBody>
        </p:sp>
      </p:grpSp>
      <p:sp>
        <p:nvSpPr>
          <p:cNvPr id="165" name="ZoneTexte 164">
            <a:extLst>
              <a:ext uri="{FF2B5EF4-FFF2-40B4-BE49-F238E27FC236}">
                <a16:creationId xmlns:a16="http://schemas.microsoft.com/office/drawing/2014/main" id="{84DA3523-D17F-47B6-B9D4-DD6A925415C4}"/>
              </a:ext>
            </a:extLst>
          </p:cNvPr>
          <p:cNvSpPr txBox="1"/>
          <p:nvPr/>
        </p:nvSpPr>
        <p:spPr>
          <a:xfrm>
            <a:off x="102702" y="1229470"/>
            <a:ext cx="3265199" cy="307777"/>
          </a:xfrm>
          <a:prstGeom prst="rect">
            <a:avLst/>
          </a:prstGeom>
          <a:solidFill>
            <a:srgbClr val="1C92DA"/>
          </a:solidFill>
          <a:effectLst>
            <a:outerShdw blurRad="50800" dist="38100" dir="2700000" algn="tl" rotWithShape="0">
              <a:prstClr val="black">
                <a:alpha val="40000"/>
              </a:prstClr>
            </a:outerShdw>
          </a:effectLst>
        </p:spPr>
        <p:txBody>
          <a:bodyPr wrap="square" lIns="36000" tIns="0" rIns="36000" bIns="0" rtlCol="0">
            <a:spAutoFit/>
          </a:bodyPr>
          <a:lstStyle/>
          <a:p>
            <a:pPr algn="ctr"/>
            <a:r>
              <a:rPr lang="fr-FR" sz="2000" b="1" dirty="0">
                <a:solidFill>
                  <a:schemeClr val="bg1"/>
                </a:solidFill>
                <a:latin typeface="Univers Light" panose="020B0403020202020204" pitchFamily="34" charset="0"/>
              </a:rPr>
              <a:t>Consultant cybersécurité</a:t>
            </a:r>
          </a:p>
        </p:txBody>
      </p:sp>
      <p:grpSp>
        <p:nvGrpSpPr>
          <p:cNvPr id="166" name="Groupe 165">
            <a:extLst>
              <a:ext uri="{FF2B5EF4-FFF2-40B4-BE49-F238E27FC236}">
                <a16:creationId xmlns:a16="http://schemas.microsoft.com/office/drawing/2014/main" id="{D964102A-A9C4-402B-9A9C-82B0E1524590}"/>
              </a:ext>
            </a:extLst>
          </p:cNvPr>
          <p:cNvGrpSpPr/>
          <p:nvPr/>
        </p:nvGrpSpPr>
        <p:grpSpPr>
          <a:xfrm>
            <a:off x="205409" y="3256852"/>
            <a:ext cx="7142579" cy="553998"/>
            <a:chOff x="205409" y="4082524"/>
            <a:chExt cx="7142579" cy="553998"/>
          </a:xfrm>
        </p:grpSpPr>
        <p:sp>
          <p:nvSpPr>
            <p:cNvPr id="167" name="ZoneTexte 166">
              <a:extLst>
                <a:ext uri="{FF2B5EF4-FFF2-40B4-BE49-F238E27FC236}">
                  <a16:creationId xmlns:a16="http://schemas.microsoft.com/office/drawing/2014/main" id="{B2EF5122-877D-4B07-B793-648136401273}"/>
                </a:ext>
              </a:extLst>
            </p:cNvPr>
            <p:cNvSpPr txBox="1"/>
            <p:nvPr/>
          </p:nvSpPr>
          <p:spPr>
            <a:xfrm>
              <a:off x="205409" y="4082524"/>
              <a:ext cx="1675673" cy="553998"/>
            </a:xfrm>
            <a:prstGeom prst="rect">
              <a:avLst/>
            </a:prstGeom>
            <a:noFill/>
          </p:spPr>
          <p:txBody>
            <a:bodyPr wrap="square">
              <a:spAutoFit/>
            </a:bodyPr>
            <a:lstStyle>
              <a:defPPr>
                <a:defRPr lang="fr-FR"/>
              </a:defPPr>
              <a:lvl1pPr algn="ctr">
                <a:defRPr sz="1000" b="1">
                  <a:solidFill>
                    <a:schemeClr val="tx2"/>
                  </a:solidFill>
                  <a:latin typeface="Univers Light" panose="020B0403020202020204" pitchFamily="34" charset="0"/>
                </a:defRPr>
              </a:lvl1pPr>
            </a:lstStyle>
            <a:p>
              <a:pPr algn="l"/>
              <a:r>
                <a:rPr lang="fr-FR" b="0" dirty="0"/>
                <a:t>Collecte des informations nécessaires à la production d'une mission</a:t>
              </a:r>
            </a:p>
          </p:txBody>
        </p:sp>
        <p:sp>
          <p:nvSpPr>
            <p:cNvPr id="168" name="Rectangle 167">
              <a:extLst>
                <a:ext uri="{FF2B5EF4-FFF2-40B4-BE49-F238E27FC236}">
                  <a16:creationId xmlns:a16="http://schemas.microsoft.com/office/drawing/2014/main" id="{07527EA8-0E24-4FF3-819F-F65F79F8E7DB}"/>
                </a:ext>
              </a:extLst>
            </p:cNvPr>
            <p:cNvSpPr/>
            <p:nvPr/>
          </p:nvSpPr>
          <p:spPr>
            <a:xfrm>
              <a:off x="5377347" y="4105608"/>
              <a:ext cx="1970641" cy="507831"/>
            </a:xfrm>
            <a:prstGeom prst="rect">
              <a:avLst/>
            </a:prstGeom>
            <a:noFill/>
          </p:spPr>
          <p:txBody>
            <a:bodyPr wrap="square">
              <a:spAutoFit/>
            </a:bodyPr>
            <a:lstStyle/>
            <a:p>
              <a:r>
                <a:rPr lang="fr-FR" sz="900" i="1" dirty="0">
                  <a:solidFill>
                    <a:schemeClr val="tx2"/>
                  </a:solidFill>
                  <a:latin typeface="Univers Light" panose="020B0403020202020204" pitchFamily="34" charset="0"/>
                </a:rPr>
                <a:t>Mettre en place les conditions d’accès aux systèmes client dans le cadre de tests de vulnérabilité </a:t>
              </a:r>
            </a:p>
          </p:txBody>
        </p:sp>
        <p:sp>
          <p:nvSpPr>
            <p:cNvPr id="169" name="Rectangle 168">
              <a:extLst>
                <a:ext uri="{FF2B5EF4-FFF2-40B4-BE49-F238E27FC236}">
                  <a16:creationId xmlns:a16="http://schemas.microsoft.com/office/drawing/2014/main" id="{6EA1C0D2-0F47-4317-B8F1-58F86AC59847}"/>
                </a:ext>
              </a:extLst>
            </p:cNvPr>
            <p:cNvSpPr/>
            <p:nvPr/>
          </p:nvSpPr>
          <p:spPr>
            <a:xfrm>
              <a:off x="2087320" y="4107523"/>
              <a:ext cx="3260587" cy="504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400" dirty="0" err="1"/>
            </a:p>
          </p:txBody>
        </p:sp>
        <p:grpSp>
          <p:nvGrpSpPr>
            <p:cNvPr id="170" name="Groupe 169">
              <a:extLst>
                <a:ext uri="{FF2B5EF4-FFF2-40B4-BE49-F238E27FC236}">
                  <a16:creationId xmlns:a16="http://schemas.microsoft.com/office/drawing/2014/main" id="{CF380CD4-C328-4701-908E-4225759406AD}"/>
                </a:ext>
              </a:extLst>
            </p:cNvPr>
            <p:cNvGrpSpPr/>
            <p:nvPr/>
          </p:nvGrpSpPr>
          <p:grpSpPr>
            <a:xfrm>
              <a:off x="1942188" y="4107523"/>
              <a:ext cx="271472" cy="504000"/>
              <a:chOff x="1903658" y="4122549"/>
              <a:chExt cx="265051" cy="504000"/>
            </a:xfrm>
          </p:grpSpPr>
          <p:cxnSp>
            <p:nvCxnSpPr>
              <p:cNvPr id="197" name="Connecteur droit 196">
                <a:extLst>
                  <a:ext uri="{FF2B5EF4-FFF2-40B4-BE49-F238E27FC236}">
                    <a16:creationId xmlns:a16="http://schemas.microsoft.com/office/drawing/2014/main" id="{2D288EBF-EC68-4923-8182-F35A5105B383}"/>
                  </a:ext>
                </a:extLst>
              </p:cNvPr>
              <p:cNvCxnSpPr>
                <a:cxnSpLocks/>
              </p:cNvCxnSpPr>
              <p:nvPr/>
            </p:nvCxnSpPr>
            <p:spPr>
              <a:xfrm>
                <a:off x="2036183" y="4122549"/>
                <a:ext cx="0" cy="504000"/>
              </a:xfrm>
              <a:prstGeom prst="line">
                <a:avLst/>
              </a:prstGeom>
              <a:solidFill>
                <a:schemeClr val="accent1"/>
              </a:solidFill>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99" name="Ellipse 198">
                <a:extLst>
                  <a:ext uri="{FF2B5EF4-FFF2-40B4-BE49-F238E27FC236}">
                    <a16:creationId xmlns:a16="http://schemas.microsoft.com/office/drawing/2014/main" id="{F20B2143-7D74-4A4E-87A5-59888E1DBD55}"/>
                  </a:ext>
                </a:extLst>
              </p:cNvPr>
              <p:cNvSpPr/>
              <p:nvPr/>
            </p:nvSpPr>
            <p:spPr>
              <a:xfrm>
                <a:off x="1903658" y="4256097"/>
                <a:ext cx="265051" cy="236904"/>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100" b="1" dirty="0"/>
                  <a:t>3</a:t>
                </a:r>
              </a:p>
            </p:txBody>
          </p:sp>
        </p:grpSp>
        <p:sp>
          <p:nvSpPr>
            <p:cNvPr id="192" name="Rectangle 191">
              <a:extLst>
                <a:ext uri="{FF2B5EF4-FFF2-40B4-BE49-F238E27FC236}">
                  <a16:creationId xmlns:a16="http://schemas.microsoft.com/office/drawing/2014/main" id="{83DBC65C-D9E3-4079-B7F0-01348D54A7E5}"/>
                </a:ext>
              </a:extLst>
            </p:cNvPr>
            <p:cNvSpPr/>
            <p:nvPr/>
          </p:nvSpPr>
          <p:spPr>
            <a:xfrm>
              <a:off x="2169012" y="4082524"/>
              <a:ext cx="3095822" cy="553998"/>
            </a:xfrm>
            <a:prstGeom prst="rect">
              <a:avLst/>
            </a:prstGeom>
            <a:noFill/>
          </p:spPr>
          <p:txBody>
            <a:bodyPr wrap="square">
              <a:spAutoFit/>
            </a:bodyPr>
            <a:lstStyle/>
            <a:p>
              <a:r>
                <a:rPr lang="fr-FR" sz="1000" b="1" dirty="0">
                  <a:solidFill>
                    <a:schemeClr val="accent1"/>
                  </a:solidFill>
                  <a:latin typeface="Univers Light" panose="020B0403020202020204" pitchFamily="34" charset="0"/>
                </a:rPr>
                <a:t>Adapter les modes de collecte et de classification aux spécificités des clients et exigences de la mission</a:t>
              </a:r>
            </a:p>
          </p:txBody>
        </p:sp>
      </p:grpSp>
      <p:pic>
        <p:nvPicPr>
          <p:cNvPr id="4" name="Image 3" descr="Une image contenant texte, Police, logo, Graphique&#10;&#10;Description générée automatiquement">
            <a:extLst>
              <a:ext uri="{FF2B5EF4-FFF2-40B4-BE49-F238E27FC236}">
                <a16:creationId xmlns:a16="http://schemas.microsoft.com/office/drawing/2014/main" id="{A49F6990-174D-09CA-06B8-282AFB2C9AA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8589" y="167022"/>
            <a:ext cx="1115541" cy="921089"/>
          </a:xfrm>
          <a:prstGeom prst="rect">
            <a:avLst/>
          </a:prstGeom>
        </p:spPr>
      </p:pic>
    </p:spTree>
    <p:extLst>
      <p:ext uri="{BB962C8B-B14F-4D97-AF65-F5344CB8AC3E}">
        <p14:creationId xmlns:p14="http://schemas.microsoft.com/office/powerpoint/2010/main" val="1063188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ZoneTexte 125">
            <a:extLst>
              <a:ext uri="{FF2B5EF4-FFF2-40B4-BE49-F238E27FC236}">
                <a16:creationId xmlns:a16="http://schemas.microsoft.com/office/drawing/2014/main" id="{B98F3625-1046-4D5F-ADD3-A4CAEFB445D3}"/>
              </a:ext>
            </a:extLst>
          </p:cNvPr>
          <p:cNvSpPr txBox="1"/>
          <p:nvPr/>
        </p:nvSpPr>
        <p:spPr>
          <a:xfrm>
            <a:off x="510584" y="1663087"/>
            <a:ext cx="3209469"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Variabilité du métier</a:t>
            </a:r>
          </a:p>
        </p:txBody>
      </p:sp>
      <p:sp>
        <p:nvSpPr>
          <p:cNvPr id="127" name="Triangle isocèle 126">
            <a:extLst>
              <a:ext uri="{FF2B5EF4-FFF2-40B4-BE49-F238E27FC236}">
                <a16:creationId xmlns:a16="http://schemas.microsoft.com/office/drawing/2014/main" id="{ACBE601F-1288-475A-B512-BD910EF38035}"/>
              </a:ext>
            </a:extLst>
          </p:cNvPr>
          <p:cNvSpPr/>
          <p:nvPr/>
        </p:nvSpPr>
        <p:spPr>
          <a:xfrm rot="5400000">
            <a:off x="366673" y="1742402"/>
            <a:ext cx="163177" cy="95528"/>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cxnSp>
        <p:nvCxnSpPr>
          <p:cNvPr id="139" name="Connecteur droit 138">
            <a:extLst>
              <a:ext uri="{FF2B5EF4-FFF2-40B4-BE49-F238E27FC236}">
                <a16:creationId xmlns:a16="http://schemas.microsoft.com/office/drawing/2014/main" id="{8A39C541-AE05-46FD-8BA0-E62BB599F9E4}"/>
              </a:ext>
            </a:extLst>
          </p:cNvPr>
          <p:cNvCxnSpPr>
            <a:cxnSpLocks/>
          </p:cNvCxnSpPr>
          <p:nvPr/>
        </p:nvCxnSpPr>
        <p:spPr>
          <a:xfrm>
            <a:off x="410396" y="1928364"/>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grpSp>
        <p:nvGrpSpPr>
          <p:cNvPr id="220" name="Groupe 219">
            <a:extLst>
              <a:ext uri="{FF2B5EF4-FFF2-40B4-BE49-F238E27FC236}">
                <a16:creationId xmlns:a16="http://schemas.microsoft.com/office/drawing/2014/main" id="{967EE6A5-262A-424E-9421-305DB32E965D}"/>
              </a:ext>
            </a:extLst>
          </p:cNvPr>
          <p:cNvGrpSpPr/>
          <p:nvPr/>
        </p:nvGrpSpPr>
        <p:grpSpPr>
          <a:xfrm>
            <a:off x="4093843" y="155684"/>
            <a:ext cx="3214638" cy="970644"/>
            <a:chOff x="4093843" y="155684"/>
            <a:chExt cx="3214638" cy="970644"/>
          </a:xfrm>
        </p:grpSpPr>
        <p:pic>
          <p:nvPicPr>
            <p:cNvPr id="221" name="Graphique 220" descr="Loupe avec un remplissage uni">
              <a:extLst>
                <a:ext uri="{FF2B5EF4-FFF2-40B4-BE49-F238E27FC236}">
                  <a16:creationId xmlns:a16="http://schemas.microsoft.com/office/drawing/2014/main" id="{9F29CA22-EA5B-4355-9375-3190160DBEDE}"/>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14680" y="155684"/>
              <a:ext cx="991119" cy="970644"/>
            </a:xfrm>
            <a:prstGeom prst="rect">
              <a:avLst/>
            </a:prstGeom>
          </p:spPr>
        </p:pic>
        <p:sp>
          <p:nvSpPr>
            <p:cNvPr id="222" name="ZoneTexte 221">
              <a:extLst>
                <a:ext uri="{FF2B5EF4-FFF2-40B4-BE49-F238E27FC236}">
                  <a16:creationId xmlns:a16="http://schemas.microsoft.com/office/drawing/2014/main" id="{A4883841-3E8F-4367-A3FB-E52D4B8EDB9F}"/>
                </a:ext>
              </a:extLst>
            </p:cNvPr>
            <p:cNvSpPr txBox="1"/>
            <p:nvPr/>
          </p:nvSpPr>
          <p:spPr>
            <a:xfrm>
              <a:off x="4093843" y="445496"/>
              <a:ext cx="3214638" cy="184639"/>
            </a:xfrm>
            <a:prstGeom prst="rect">
              <a:avLst/>
            </a:prstGeom>
            <a:noFill/>
          </p:spPr>
          <p:txBody>
            <a:bodyPr wrap="square" lIns="36000" tIns="0" rIns="36000" bIns="0" rtlCol="0">
              <a:spAutoFit/>
            </a:bodyPr>
            <a:lstStyle/>
            <a:p>
              <a:r>
                <a:rPr lang="fr-FR" sz="1200" dirty="0">
                  <a:solidFill>
                    <a:schemeClr val="bg1">
                      <a:lumMod val="50000"/>
                    </a:schemeClr>
                  </a:solidFill>
                  <a:latin typeface="Univers Light" panose="020B0403020202020204" pitchFamily="34" charset="0"/>
                </a:rPr>
                <a:t>LES FICHES MÉTIERS DE L’OBSERVATOIRE</a:t>
              </a:r>
            </a:p>
          </p:txBody>
        </p:sp>
      </p:grpSp>
      <p:grpSp>
        <p:nvGrpSpPr>
          <p:cNvPr id="7" name="Groupe 6">
            <a:extLst>
              <a:ext uri="{FF2B5EF4-FFF2-40B4-BE49-F238E27FC236}">
                <a16:creationId xmlns:a16="http://schemas.microsoft.com/office/drawing/2014/main" id="{B9146ABD-4A63-4579-94DC-6DC8DE17E31C}"/>
              </a:ext>
            </a:extLst>
          </p:cNvPr>
          <p:cNvGrpSpPr/>
          <p:nvPr/>
        </p:nvGrpSpPr>
        <p:grpSpPr>
          <a:xfrm>
            <a:off x="3935345" y="5888886"/>
            <a:ext cx="3473456" cy="2083712"/>
            <a:chOff x="3935345" y="5705946"/>
            <a:chExt cx="3473456" cy="2083712"/>
          </a:xfrm>
        </p:grpSpPr>
        <p:sp>
          <p:nvSpPr>
            <p:cNvPr id="100" name="ZoneTexte 99">
              <a:extLst>
                <a:ext uri="{FF2B5EF4-FFF2-40B4-BE49-F238E27FC236}">
                  <a16:creationId xmlns:a16="http://schemas.microsoft.com/office/drawing/2014/main" id="{801D9D51-E8B0-4BA3-BA13-6383DD7D2674}"/>
                </a:ext>
              </a:extLst>
            </p:cNvPr>
            <p:cNvSpPr txBox="1"/>
            <p:nvPr/>
          </p:nvSpPr>
          <p:spPr>
            <a:xfrm>
              <a:off x="4083532" y="5705946"/>
              <a:ext cx="3325269"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Tendances d’évolution du métier</a:t>
              </a:r>
            </a:p>
          </p:txBody>
        </p:sp>
        <p:sp>
          <p:nvSpPr>
            <p:cNvPr id="101" name="Triangle isocèle 100">
              <a:extLst>
                <a:ext uri="{FF2B5EF4-FFF2-40B4-BE49-F238E27FC236}">
                  <a16:creationId xmlns:a16="http://schemas.microsoft.com/office/drawing/2014/main" id="{53422097-A604-4AE0-94DA-52D194D24D93}"/>
                </a:ext>
              </a:extLst>
            </p:cNvPr>
            <p:cNvSpPr/>
            <p:nvPr/>
          </p:nvSpPr>
          <p:spPr>
            <a:xfrm rot="5400000">
              <a:off x="3939621" y="5785261"/>
              <a:ext cx="163177" cy="95528"/>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cxnSp>
          <p:nvCxnSpPr>
            <p:cNvPr id="99" name="Connecteur droit 98">
              <a:extLst>
                <a:ext uri="{FF2B5EF4-FFF2-40B4-BE49-F238E27FC236}">
                  <a16:creationId xmlns:a16="http://schemas.microsoft.com/office/drawing/2014/main" id="{42A1732C-E8B1-46EE-84B8-D24418F63238}"/>
                </a:ext>
              </a:extLst>
            </p:cNvPr>
            <p:cNvCxnSpPr>
              <a:cxnSpLocks/>
            </p:cNvCxnSpPr>
            <p:nvPr/>
          </p:nvCxnSpPr>
          <p:spPr>
            <a:xfrm>
              <a:off x="3983344" y="5971223"/>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sp>
          <p:nvSpPr>
            <p:cNvPr id="89" name="ZoneTexte 88">
              <a:extLst>
                <a:ext uri="{FF2B5EF4-FFF2-40B4-BE49-F238E27FC236}">
                  <a16:creationId xmlns:a16="http://schemas.microsoft.com/office/drawing/2014/main" id="{9C680D0D-EADB-41EF-9406-79332806A869}"/>
                </a:ext>
              </a:extLst>
            </p:cNvPr>
            <p:cNvSpPr txBox="1"/>
            <p:nvPr/>
          </p:nvSpPr>
          <p:spPr>
            <a:xfrm>
              <a:off x="3935345" y="6004554"/>
              <a:ext cx="3240000" cy="1785104"/>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latin typeface="Univers Light" panose="020B0403020202020204" pitchFamily="34" charset="0"/>
                </a:defRPr>
              </a:lvl1pPr>
            </a:lstStyle>
            <a:p>
              <a:r>
                <a:rPr lang="fr-FR" dirty="0">
                  <a:solidFill>
                    <a:schemeClr val="tx2"/>
                  </a:solidFill>
                </a:rPr>
                <a:t>Spécialisation croissante des consultants dans les différentes méthodes de cybersécurité en raison de l’évolution rapide des technologies et des besoins des clients </a:t>
              </a:r>
            </a:p>
            <a:p>
              <a:r>
                <a:rPr lang="fr-FR" dirty="0">
                  <a:solidFill>
                    <a:schemeClr val="tx2"/>
                  </a:solidFill>
                </a:rPr>
                <a:t>Développement des compétences d’animation, de communication et de facilitation de groupes de travail afin de développer la créativité dans l’identification des stratégies de piratage informatique, les stratégies de prévention des risques adaptées aux pratiques professionnelles d’un client…</a:t>
              </a:r>
            </a:p>
          </p:txBody>
        </p:sp>
      </p:grpSp>
      <p:grpSp>
        <p:nvGrpSpPr>
          <p:cNvPr id="6" name="Groupe 5">
            <a:extLst>
              <a:ext uri="{FF2B5EF4-FFF2-40B4-BE49-F238E27FC236}">
                <a16:creationId xmlns:a16="http://schemas.microsoft.com/office/drawing/2014/main" id="{A67AADA3-B9A3-48AF-AA67-134B323FA81E}"/>
              </a:ext>
            </a:extLst>
          </p:cNvPr>
          <p:cNvGrpSpPr/>
          <p:nvPr/>
        </p:nvGrpSpPr>
        <p:grpSpPr>
          <a:xfrm>
            <a:off x="3935345" y="8067030"/>
            <a:ext cx="3393624" cy="1311101"/>
            <a:chOff x="3935345" y="7722170"/>
            <a:chExt cx="3393624" cy="1311101"/>
          </a:xfrm>
        </p:grpSpPr>
        <p:grpSp>
          <p:nvGrpSpPr>
            <p:cNvPr id="103" name="Groupe 102">
              <a:extLst>
                <a:ext uri="{FF2B5EF4-FFF2-40B4-BE49-F238E27FC236}">
                  <a16:creationId xmlns:a16="http://schemas.microsoft.com/office/drawing/2014/main" id="{77846408-1680-4BA6-957B-B4FD5CB99A56}"/>
                </a:ext>
              </a:extLst>
            </p:cNvPr>
            <p:cNvGrpSpPr/>
            <p:nvPr/>
          </p:nvGrpSpPr>
          <p:grpSpPr>
            <a:xfrm>
              <a:off x="3978882" y="7722170"/>
              <a:ext cx="3350087" cy="265276"/>
              <a:chOff x="380633" y="6115579"/>
              <a:chExt cx="3350087" cy="265276"/>
            </a:xfrm>
          </p:grpSpPr>
          <p:grpSp>
            <p:nvGrpSpPr>
              <p:cNvPr id="105" name="Groupe 104">
                <a:extLst>
                  <a:ext uri="{FF2B5EF4-FFF2-40B4-BE49-F238E27FC236}">
                    <a16:creationId xmlns:a16="http://schemas.microsoft.com/office/drawing/2014/main" id="{6AFAE93F-8F73-42CD-A47D-A66B8B8C6458}"/>
                  </a:ext>
                </a:extLst>
              </p:cNvPr>
              <p:cNvGrpSpPr/>
              <p:nvPr/>
            </p:nvGrpSpPr>
            <p:grpSpPr>
              <a:xfrm>
                <a:off x="380633" y="6115579"/>
                <a:ext cx="3350087" cy="246221"/>
                <a:chOff x="433240" y="2440348"/>
                <a:chExt cx="1723338" cy="246221"/>
              </a:xfrm>
            </p:grpSpPr>
            <p:sp>
              <p:nvSpPr>
                <p:cNvPr id="107" name="ZoneTexte 106">
                  <a:extLst>
                    <a:ext uri="{FF2B5EF4-FFF2-40B4-BE49-F238E27FC236}">
                      <a16:creationId xmlns:a16="http://schemas.microsoft.com/office/drawing/2014/main" id="{5DC10516-9D5D-42DB-A0AB-164208BC1CCC}"/>
                    </a:ext>
                  </a:extLst>
                </p:cNvPr>
                <p:cNvSpPr txBox="1"/>
                <p:nvPr/>
              </p:nvSpPr>
              <p:spPr>
                <a:xfrm>
                  <a:off x="489871" y="2440348"/>
                  <a:ext cx="1666707"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Perspectives professionnelles</a:t>
                  </a:r>
                </a:p>
              </p:txBody>
            </p:sp>
            <p:sp>
              <p:nvSpPr>
                <p:cNvPr id="108" name="Triangle isocèle 107">
                  <a:extLst>
                    <a:ext uri="{FF2B5EF4-FFF2-40B4-BE49-F238E27FC236}">
                      <a16:creationId xmlns:a16="http://schemas.microsoft.com/office/drawing/2014/main" id="{35F108E7-129E-404C-B23B-97038DB5B3B3}"/>
                    </a:ext>
                  </a:extLst>
                </p:cNvPr>
                <p:cNvSpPr/>
                <p:nvPr/>
              </p:nvSpPr>
              <p:spPr>
                <a:xfrm rot="5400000">
                  <a:off x="376222" y="2542855"/>
                  <a:ext cx="163177" cy="49141"/>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grpSp>
          <p:cxnSp>
            <p:nvCxnSpPr>
              <p:cNvPr id="106" name="Connecteur droit 105">
                <a:extLst>
                  <a:ext uri="{FF2B5EF4-FFF2-40B4-BE49-F238E27FC236}">
                    <a16:creationId xmlns:a16="http://schemas.microsoft.com/office/drawing/2014/main" id="{1965D122-FF8E-405B-97EC-78B335C97737}"/>
                  </a:ext>
                </a:extLst>
              </p:cNvPr>
              <p:cNvCxnSpPr>
                <a:cxnSpLocks/>
              </p:cNvCxnSpPr>
              <p:nvPr/>
            </p:nvCxnSpPr>
            <p:spPr>
              <a:xfrm>
                <a:off x="390531" y="6380855"/>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grpSp>
        <p:sp>
          <p:nvSpPr>
            <p:cNvPr id="104" name="ZoneTexte 103">
              <a:extLst>
                <a:ext uri="{FF2B5EF4-FFF2-40B4-BE49-F238E27FC236}">
                  <a16:creationId xmlns:a16="http://schemas.microsoft.com/office/drawing/2014/main" id="{4A36D89B-A17D-4E79-AC81-666F9488D64F}"/>
                </a:ext>
              </a:extLst>
            </p:cNvPr>
            <p:cNvSpPr txBox="1"/>
            <p:nvPr/>
          </p:nvSpPr>
          <p:spPr>
            <a:xfrm>
              <a:off x="3935345" y="8017608"/>
              <a:ext cx="3240000" cy="1015663"/>
            </a:xfrm>
            <a:prstGeom prst="rect">
              <a:avLst/>
            </a:prstGeom>
            <a:noFill/>
          </p:spPr>
          <p:txBody>
            <a:bodyPr wrap="square">
              <a:spAutoFit/>
            </a:bodyPr>
            <a:lstStyle>
              <a:defPPr>
                <a:defRPr lang="fr-FR"/>
              </a:defPPr>
              <a:lvl1pPr algn="just">
                <a:defRPr sz="1000">
                  <a:latin typeface="Univers Light" panose="020B0403020202020204" pitchFamily="34" charset="0"/>
                </a:defRPr>
              </a:lvl1pPr>
            </a:lstStyle>
            <a:p>
              <a:pPr marL="108000" indent="-108000" algn="l">
                <a:buFont typeface="Wingdings" panose="05000000000000000000" pitchFamily="2" charset="2"/>
                <a:buChar char="§"/>
              </a:pPr>
              <a:r>
                <a:rPr lang="fr-FR" dirty="0">
                  <a:solidFill>
                    <a:schemeClr val="tx2"/>
                  </a:solidFill>
                </a:rPr>
                <a:t>Responsable cybersécurité et autres métiers des SI (Directeur SI…) en entreprise</a:t>
              </a:r>
            </a:p>
            <a:p>
              <a:pPr marL="108000" indent="-108000" algn="l">
                <a:buFont typeface="Wingdings" panose="05000000000000000000" pitchFamily="2" charset="2"/>
                <a:buChar char="§"/>
              </a:pPr>
              <a:r>
                <a:rPr lang="fr-FR" dirty="0">
                  <a:solidFill>
                    <a:schemeClr val="tx2"/>
                  </a:solidFill>
                </a:rPr>
                <a:t>Métiers du conseil en systèmes d’information et de l’analyse de données (Data </a:t>
              </a:r>
              <a:r>
                <a:rPr lang="fr-FR" dirty="0" err="1">
                  <a:solidFill>
                    <a:schemeClr val="tx2"/>
                  </a:solidFill>
                </a:rPr>
                <a:t>Analyst</a:t>
              </a:r>
              <a:r>
                <a:rPr lang="fr-FR" dirty="0">
                  <a:solidFill>
                    <a:schemeClr val="tx2"/>
                  </a:solidFill>
                </a:rPr>
                <a:t>) sous condition de renforcement des compétences en techniques statistiques et logiciels de programmation adaptés</a:t>
              </a:r>
            </a:p>
          </p:txBody>
        </p:sp>
      </p:grpSp>
      <p:grpSp>
        <p:nvGrpSpPr>
          <p:cNvPr id="3" name="Groupe 2">
            <a:extLst>
              <a:ext uri="{FF2B5EF4-FFF2-40B4-BE49-F238E27FC236}">
                <a16:creationId xmlns:a16="http://schemas.microsoft.com/office/drawing/2014/main" id="{6836A9AB-4A57-43FF-A4CB-57DA55ABF42A}"/>
              </a:ext>
            </a:extLst>
          </p:cNvPr>
          <p:cNvGrpSpPr/>
          <p:nvPr/>
        </p:nvGrpSpPr>
        <p:grpSpPr>
          <a:xfrm>
            <a:off x="369971" y="4119197"/>
            <a:ext cx="3325269" cy="1252170"/>
            <a:chOff x="369971" y="3898519"/>
            <a:chExt cx="3325269" cy="1515125"/>
          </a:xfrm>
        </p:grpSpPr>
        <p:sp>
          <p:nvSpPr>
            <p:cNvPr id="54" name="ZoneTexte 53">
              <a:extLst>
                <a:ext uri="{FF2B5EF4-FFF2-40B4-BE49-F238E27FC236}">
                  <a16:creationId xmlns:a16="http://schemas.microsoft.com/office/drawing/2014/main" id="{D0B3E300-8CF5-42E1-BE4A-BDD2E0D57766}"/>
                </a:ext>
              </a:extLst>
            </p:cNvPr>
            <p:cNvSpPr txBox="1"/>
            <p:nvPr/>
          </p:nvSpPr>
          <p:spPr>
            <a:xfrm>
              <a:off x="369971" y="3898519"/>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Selon les spécialités du cabinet</a:t>
              </a:r>
            </a:p>
          </p:txBody>
        </p:sp>
        <p:sp>
          <p:nvSpPr>
            <p:cNvPr id="63" name="ZoneTexte 62">
              <a:extLst>
                <a:ext uri="{FF2B5EF4-FFF2-40B4-BE49-F238E27FC236}">
                  <a16:creationId xmlns:a16="http://schemas.microsoft.com/office/drawing/2014/main" id="{16D938E2-4346-48F5-897B-5F680C1ED040}"/>
                </a:ext>
              </a:extLst>
            </p:cNvPr>
            <p:cNvSpPr txBox="1"/>
            <p:nvPr/>
          </p:nvSpPr>
          <p:spPr>
            <a:xfrm>
              <a:off x="420574" y="4184692"/>
              <a:ext cx="3240000" cy="1228952"/>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Selon le degré de spécialisation des cabinets en cybersécurité, les missions de cybersécurité peuvent être ponctuelles, intégrées dans des missions de conseil en SI et plus ou moins poussées (pôle d’activité spécifique dans le cabinet, technologies variées et de pointe…).</a:t>
              </a:r>
              <a:endParaRPr lang="fr-FR" dirty="0">
                <a:highlight>
                  <a:srgbClr val="FFFF00"/>
                </a:highlight>
              </a:endParaRPr>
            </a:p>
          </p:txBody>
        </p:sp>
        <p:cxnSp>
          <p:nvCxnSpPr>
            <p:cNvPr id="112" name="Connecteur droit 111">
              <a:extLst>
                <a:ext uri="{FF2B5EF4-FFF2-40B4-BE49-F238E27FC236}">
                  <a16:creationId xmlns:a16="http://schemas.microsoft.com/office/drawing/2014/main" id="{691E2A3C-D7AE-4457-9E1B-B8454B4A5E76}"/>
                </a:ext>
              </a:extLst>
            </p:cNvPr>
            <p:cNvCxnSpPr>
              <a:cxnSpLocks/>
            </p:cNvCxnSpPr>
            <p:nvPr/>
          </p:nvCxnSpPr>
          <p:spPr>
            <a:xfrm flipV="1">
              <a:off x="410395" y="4167898"/>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grpSp>
      <p:grpSp>
        <p:nvGrpSpPr>
          <p:cNvPr id="4" name="Groupe 3">
            <a:extLst>
              <a:ext uri="{FF2B5EF4-FFF2-40B4-BE49-F238E27FC236}">
                <a16:creationId xmlns:a16="http://schemas.microsoft.com/office/drawing/2014/main" id="{5778BFED-7EB4-4680-A01E-984A2479DFC4}"/>
              </a:ext>
            </a:extLst>
          </p:cNvPr>
          <p:cNvGrpSpPr/>
          <p:nvPr/>
        </p:nvGrpSpPr>
        <p:grpSpPr>
          <a:xfrm>
            <a:off x="369971" y="2001919"/>
            <a:ext cx="3325269" cy="2320715"/>
            <a:chOff x="369971" y="2000379"/>
            <a:chExt cx="3325269" cy="2808064"/>
          </a:xfrm>
        </p:grpSpPr>
        <p:sp>
          <p:nvSpPr>
            <p:cNvPr id="64" name="ZoneTexte 63">
              <a:extLst>
                <a:ext uri="{FF2B5EF4-FFF2-40B4-BE49-F238E27FC236}">
                  <a16:creationId xmlns:a16="http://schemas.microsoft.com/office/drawing/2014/main" id="{2E310E27-268E-470D-83D4-450F7DE133F1}"/>
                </a:ext>
              </a:extLst>
            </p:cNvPr>
            <p:cNvSpPr txBox="1"/>
            <p:nvPr/>
          </p:nvSpPr>
          <p:spPr>
            <a:xfrm>
              <a:off x="369971" y="2000379"/>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Selon la taille du cabinet</a:t>
              </a:r>
            </a:p>
          </p:txBody>
        </p:sp>
        <p:sp>
          <p:nvSpPr>
            <p:cNvPr id="66" name="ZoneTexte 65">
              <a:extLst>
                <a:ext uri="{FF2B5EF4-FFF2-40B4-BE49-F238E27FC236}">
                  <a16:creationId xmlns:a16="http://schemas.microsoft.com/office/drawing/2014/main" id="{FD824262-D8A8-4118-9609-69D47F0AE7AD}"/>
                </a:ext>
              </a:extLst>
            </p:cNvPr>
            <p:cNvSpPr txBox="1"/>
            <p:nvPr/>
          </p:nvSpPr>
          <p:spPr>
            <a:xfrm>
              <a:off x="420574" y="2276058"/>
              <a:ext cx="3240000" cy="2532385"/>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Dans les cabinets de petite taille, le Consultant cybersécurité peut également intervenir fréquemment sur des missions de conseil SI, d’audit SI et en tant qu’expert en matière de SI et d’analyse des données sur des dossiers d’expertise-comptable, d’audit….</a:t>
              </a:r>
              <a:endParaRPr lang="fr-FR" dirty="0">
                <a:highlight>
                  <a:srgbClr val="FFFF00"/>
                </a:highlight>
              </a:endParaRPr>
            </a:p>
            <a:p>
              <a:pPr algn="l"/>
              <a:r>
                <a:rPr lang="fr-FR" dirty="0"/>
                <a:t>Dans les grands cabinets, il est le plus souvent rattaché à un pôle dédié spécialisé et intervient sur une variété de secteurs d’activités et de problématiques de cybersécurité : protection des données, gestion de crise, cartographie des risques…</a:t>
              </a:r>
            </a:p>
            <a:p>
              <a:pPr marL="0" indent="0" algn="l">
                <a:buNone/>
              </a:pPr>
              <a:endParaRPr lang="fr-FR" dirty="0"/>
            </a:p>
          </p:txBody>
        </p:sp>
        <p:cxnSp>
          <p:nvCxnSpPr>
            <p:cNvPr id="113" name="Connecteur droit 112">
              <a:extLst>
                <a:ext uri="{FF2B5EF4-FFF2-40B4-BE49-F238E27FC236}">
                  <a16:creationId xmlns:a16="http://schemas.microsoft.com/office/drawing/2014/main" id="{1B49E769-3BD3-4A3B-8280-CC8D2F964010}"/>
                </a:ext>
              </a:extLst>
            </p:cNvPr>
            <p:cNvCxnSpPr>
              <a:cxnSpLocks/>
            </p:cNvCxnSpPr>
            <p:nvPr/>
          </p:nvCxnSpPr>
          <p:spPr>
            <a:xfrm flipV="1">
              <a:off x="410395" y="2261181"/>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grpSp>
      <p:grpSp>
        <p:nvGrpSpPr>
          <p:cNvPr id="2" name="Groupe 1">
            <a:extLst>
              <a:ext uri="{FF2B5EF4-FFF2-40B4-BE49-F238E27FC236}">
                <a16:creationId xmlns:a16="http://schemas.microsoft.com/office/drawing/2014/main" id="{5BC92F0F-F50C-4E54-8E80-683574147B6A}"/>
              </a:ext>
            </a:extLst>
          </p:cNvPr>
          <p:cNvGrpSpPr/>
          <p:nvPr/>
        </p:nvGrpSpPr>
        <p:grpSpPr>
          <a:xfrm>
            <a:off x="369971" y="5388294"/>
            <a:ext cx="3325269" cy="1407510"/>
            <a:chOff x="369971" y="5849962"/>
            <a:chExt cx="3325269" cy="1548261"/>
          </a:xfrm>
        </p:grpSpPr>
        <p:sp>
          <p:nvSpPr>
            <p:cNvPr id="109" name="ZoneTexte 108">
              <a:extLst>
                <a:ext uri="{FF2B5EF4-FFF2-40B4-BE49-F238E27FC236}">
                  <a16:creationId xmlns:a16="http://schemas.microsoft.com/office/drawing/2014/main" id="{AF3D5513-BF9B-4E23-A5CD-D9F5CE73A3B1}"/>
                </a:ext>
              </a:extLst>
            </p:cNvPr>
            <p:cNvSpPr txBox="1"/>
            <p:nvPr/>
          </p:nvSpPr>
          <p:spPr>
            <a:xfrm>
              <a:off x="420574" y="6111717"/>
              <a:ext cx="3240000" cy="1286506"/>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dirty="0"/>
                <a:t>Après quelques années d’expérience, le Consultant en cybersécurité peut encadrer des collaborateurs juniors, piloter un périmètre plus large des missions (cadrage de la mission, négociation commerciale..), interagir davantage avec le client et intervenir sur des missions de cybersécurité de nature plus complexe.</a:t>
              </a:r>
              <a:endParaRPr lang="fr-FR" dirty="0">
                <a:highlight>
                  <a:srgbClr val="FFFF00"/>
                </a:highlight>
              </a:endParaRPr>
            </a:p>
          </p:txBody>
        </p:sp>
        <p:sp>
          <p:nvSpPr>
            <p:cNvPr id="72" name="ZoneTexte 71">
              <a:extLst>
                <a:ext uri="{FF2B5EF4-FFF2-40B4-BE49-F238E27FC236}">
                  <a16:creationId xmlns:a16="http://schemas.microsoft.com/office/drawing/2014/main" id="{51ACCE7B-DD40-4144-93E6-9E286C1BAE9D}"/>
                </a:ext>
              </a:extLst>
            </p:cNvPr>
            <p:cNvSpPr txBox="1"/>
            <p:nvPr/>
          </p:nvSpPr>
          <p:spPr>
            <a:xfrm>
              <a:off x="369971" y="5849962"/>
              <a:ext cx="3325269" cy="261610"/>
            </a:xfrm>
            <a:prstGeom prst="rect">
              <a:avLst/>
            </a:prstGeom>
            <a:noFill/>
          </p:spPr>
          <p:txBody>
            <a:bodyPr wrap="square">
              <a:spAutoFit/>
            </a:bodyPr>
            <a:lstStyle>
              <a:defPPr>
                <a:defRPr lang="fr-FR"/>
              </a:defPPr>
              <a:lvl1pPr indent="0">
                <a:spcBef>
                  <a:spcPts val="200"/>
                </a:spcBef>
                <a:spcAft>
                  <a:spcPts val="200"/>
                </a:spcAft>
                <a:buFont typeface="Arial" panose="020B0604020202020204" pitchFamily="34" charset="0"/>
                <a:buNone/>
                <a:defRPr sz="1200">
                  <a:solidFill>
                    <a:schemeClr val="accent3">
                      <a:lumMod val="75000"/>
                    </a:schemeClr>
                  </a:solidFill>
                  <a:latin typeface="Univers Light" panose="020B0403020202020204" pitchFamily="34" charset="0"/>
                </a:defRPr>
              </a:lvl1pPr>
            </a:lstStyle>
            <a:p>
              <a:r>
                <a:rPr lang="fr-FR" sz="1100" dirty="0">
                  <a:solidFill>
                    <a:schemeClr val="accent2"/>
                  </a:solidFill>
                </a:rPr>
                <a:t>Selon l’expérience du professionnel</a:t>
              </a:r>
            </a:p>
          </p:txBody>
        </p:sp>
        <p:cxnSp>
          <p:nvCxnSpPr>
            <p:cNvPr id="73" name="Connecteur droit 72">
              <a:extLst>
                <a:ext uri="{FF2B5EF4-FFF2-40B4-BE49-F238E27FC236}">
                  <a16:creationId xmlns:a16="http://schemas.microsoft.com/office/drawing/2014/main" id="{A7CB8984-0AC8-41E1-B06F-EB8622F5613A}"/>
                </a:ext>
              </a:extLst>
            </p:cNvPr>
            <p:cNvCxnSpPr>
              <a:cxnSpLocks/>
            </p:cNvCxnSpPr>
            <p:nvPr/>
          </p:nvCxnSpPr>
          <p:spPr>
            <a:xfrm flipV="1">
              <a:off x="410395" y="6110764"/>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grpSp>
      <p:grpSp>
        <p:nvGrpSpPr>
          <p:cNvPr id="5" name="Groupe 4">
            <a:extLst>
              <a:ext uri="{FF2B5EF4-FFF2-40B4-BE49-F238E27FC236}">
                <a16:creationId xmlns:a16="http://schemas.microsoft.com/office/drawing/2014/main" id="{4A15624E-BE50-43C0-BB13-BF36EC6BB6E9}"/>
              </a:ext>
            </a:extLst>
          </p:cNvPr>
          <p:cNvGrpSpPr/>
          <p:nvPr/>
        </p:nvGrpSpPr>
        <p:grpSpPr>
          <a:xfrm>
            <a:off x="420574" y="6950885"/>
            <a:ext cx="3283900" cy="2390610"/>
            <a:chOff x="420574" y="7027233"/>
            <a:chExt cx="3283900" cy="2390610"/>
          </a:xfrm>
        </p:grpSpPr>
        <p:grpSp>
          <p:nvGrpSpPr>
            <p:cNvPr id="110" name="Groupe 109">
              <a:extLst>
                <a:ext uri="{FF2B5EF4-FFF2-40B4-BE49-F238E27FC236}">
                  <a16:creationId xmlns:a16="http://schemas.microsoft.com/office/drawing/2014/main" id="{D9A65EB5-DE36-4E09-8865-0C643FC0F140}"/>
                </a:ext>
              </a:extLst>
            </p:cNvPr>
            <p:cNvGrpSpPr/>
            <p:nvPr/>
          </p:nvGrpSpPr>
          <p:grpSpPr>
            <a:xfrm>
              <a:off x="454576" y="7027233"/>
              <a:ext cx="3195823" cy="246221"/>
              <a:chOff x="433240" y="2440348"/>
              <a:chExt cx="1643982" cy="246221"/>
            </a:xfrm>
          </p:grpSpPr>
          <p:sp>
            <p:nvSpPr>
              <p:cNvPr id="114" name="ZoneTexte 113">
                <a:extLst>
                  <a:ext uri="{FF2B5EF4-FFF2-40B4-BE49-F238E27FC236}">
                    <a16:creationId xmlns:a16="http://schemas.microsoft.com/office/drawing/2014/main" id="{4526E48D-722A-43F7-BFC7-BD8607EB35A5}"/>
                  </a:ext>
                </a:extLst>
              </p:cNvPr>
              <p:cNvSpPr txBox="1"/>
              <p:nvPr/>
            </p:nvSpPr>
            <p:spPr>
              <a:xfrm>
                <a:off x="489871" y="2440348"/>
                <a:ext cx="1587351"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Conditions d’exercice</a:t>
                </a:r>
              </a:p>
            </p:txBody>
          </p:sp>
          <p:sp>
            <p:nvSpPr>
              <p:cNvPr id="115" name="Triangle isocèle 114">
                <a:extLst>
                  <a:ext uri="{FF2B5EF4-FFF2-40B4-BE49-F238E27FC236}">
                    <a16:creationId xmlns:a16="http://schemas.microsoft.com/office/drawing/2014/main" id="{999B85B7-ADAC-4ADE-AFF6-E2A5E175B0C2}"/>
                  </a:ext>
                </a:extLst>
              </p:cNvPr>
              <p:cNvSpPr/>
              <p:nvPr/>
            </p:nvSpPr>
            <p:spPr>
              <a:xfrm rot="5400000">
                <a:off x="376222" y="2542855"/>
                <a:ext cx="163177" cy="49141"/>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grpSp>
        <p:cxnSp>
          <p:nvCxnSpPr>
            <p:cNvPr id="111" name="Connecteur droit 110">
              <a:extLst>
                <a:ext uri="{FF2B5EF4-FFF2-40B4-BE49-F238E27FC236}">
                  <a16:creationId xmlns:a16="http://schemas.microsoft.com/office/drawing/2014/main" id="{7B57D5A4-2037-4B75-9966-0F169393D5E6}"/>
                </a:ext>
              </a:extLst>
            </p:cNvPr>
            <p:cNvCxnSpPr>
              <a:cxnSpLocks/>
            </p:cNvCxnSpPr>
            <p:nvPr/>
          </p:nvCxnSpPr>
          <p:spPr>
            <a:xfrm>
              <a:off x="464474" y="7292509"/>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sp>
          <p:nvSpPr>
            <p:cNvPr id="116" name="ZoneTexte 115">
              <a:extLst>
                <a:ext uri="{FF2B5EF4-FFF2-40B4-BE49-F238E27FC236}">
                  <a16:creationId xmlns:a16="http://schemas.microsoft.com/office/drawing/2014/main" id="{12FA9338-88D2-4D5C-AA5C-39F8C3581043}"/>
                </a:ext>
              </a:extLst>
            </p:cNvPr>
            <p:cNvSpPr txBox="1"/>
            <p:nvPr/>
          </p:nvSpPr>
          <p:spPr>
            <a:xfrm>
              <a:off x="420574" y="7324962"/>
              <a:ext cx="3271793" cy="2092881"/>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algn="l"/>
              <a:r>
                <a:rPr lang="fr-FR" i="1" dirty="0"/>
                <a:t>Relations professionnelles internes </a:t>
              </a:r>
              <a:r>
                <a:rPr lang="fr-FR" dirty="0"/>
                <a:t>:</a:t>
              </a:r>
              <a:r>
                <a:rPr lang="fr-FR" i="1" dirty="0"/>
                <a:t> </a:t>
              </a:r>
              <a:r>
                <a:rPr lang="fr-FR" dirty="0"/>
                <a:t>Consultant d’autres spécialités (SI, Finance…) et autres métiers des cabinets si besoin d’une expertise particulière (Expert-comptable, Juriste fiscal…) </a:t>
              </a:r>
            </a:p>
            <a:p>
              <a:pPr algn="l"/>
              <a:r>
                <a:rPr lang="fr-FR" i="1" dirty="0"/>
                <a:t>Relations professionnelles externes </a:t>
              </a:r>
              <a:r>
                <a:rPr lang="fr-FR" dirty="0"/>
                <a:t>: dirigeants, Directeur des systèmes d’information, Chef de projet cybersécurité, prestataires informatiques des clients… </a:t>
              </a:r>
            </a:p>
            <a:p>
              <a:pPr algn="l"/>
              <a:r>
                <a:rPr lang="fr-FR" i="1" dirty="0"/>
                <a:t>Télétravail</a:t>
              </a:r>
              <a:r>
                <a:rPr lang="fr-FR" dirty="0"/>
                <a:t> : possible sur une partie significative des activités, mais variable selon la nécessité d’intervenir sur les outils clients ou dans des conditions sécurisées.</a:t>
              </a:r>
            </a:p>
            <a:p>
              <a:pPr algn="l"/>
              <a:endParaRPr lang="fr-FR" dirty="0"/>
            </a:p>
          </p:txBody>
        </p:sp>
      </p:grpSp>
      <p:sp>
        <p:nvSpPr>
          <p:cNvPr id="80" name="ZoneTexte 79">
            <a:extLst>
              <a:ext uri="{FF2B5EF4-FFF2-40B4-BE49-F238E27FC236}">
                <a16:creationId xmlns:a16="http://schemas.microsoft.com/office/drawing/2014/main" id="{420D5275-41C2-49B9-920C-4D4B8D52F85B}"/>
              </a:ext>
            </a:extLst>
          </p:cNvPr>
          <p:cNvSpPr txBox="1"/>
          <p:nvPr/>
        </p:nvSpPr>
        <p:spPr>
          <a:xfrm>
            <a:off x="4046776" y="1663291"/>
            <a:ext cx="3405469" cy="246221"/>
          </a:xfrm>
          <a:prstGeom prst="rect">
            <a:avLst/>
          </a:prstGeom>
          <a:noFill/>
        </p:spPr>
        <p:txBody>
          <a:bodyPr wrap="square" lIns="36000" tIns="0" rIns="36000" bIns="0" rtlCol="0">
            <a:spAutoFit/>
          </a:bodyPr>
          <a:lstStyle/>
          <a:p>
            <a:r>
              <a:rPr lang="fr-FR" sz="1600" b="1" dirty="0">
                <a:solidFill>
                  <a:schemeClr val="accent2"/>
                </a:solidFill>
                <a:latin typeface="Univers Light" panose="020B0403020202020204" pitchFamily="34" charset="0"/>
              </a:rPr>
              <a:t>Prérequis pour l’exercice du métier</a:t>
            </a:r>
          </a:p>
        </p:txBody>
      </p:sp>
      <p:sp>
        <p:nvSpPr>
          <p:cNvPr id="81" name="Triangle isocèle 80">
            <a:extLst>
              <a:ext uri="{FF2B5EF4-FFF2-40B4-BE49-F238E27FC236}">
                <a16:creationId xmlns:a16="http://schemas.microsoft.com/office/drawing/2014/main" id="{9B3F64B3-C0B0-495D-B9E3-9E4A30F9458B}"/>
              </a:ext>
            </a:extLst>
          </p:cNvPr>
          <p:cNvSpPr/>
          <p:nvPr/>
        </p:nvSpPr>
        <p:spPr>
          <a:xfrm rot="5400000">
            <a:off x="3902865" y="1742606"/>
            <a:ext cx="163177" cy="95528"/>
          </a:xfrm>
          <a:prstGeom prst="triangle">
            <a:avLst/>
          </a:pr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fr-FR" sz="1100" dirty="0" err="1">
              <a:solidFill>
                <a:schemeClr val="accent2"/>
              </a:solidFill>
            </a:endParaRPr>
          </a:p>
        </p:txBody>
      </p:sp>
      <p:cxnSp>
        <p:nvCxnSpPr>
          <p:cNvPr id="79" name="Connecteur droit 78">
            <a:extLst>
              <a:ext uri="{FF2B5EF4-FFF2-40B4-BE49-F238E27FC236}">
                <a16:creationId xmlns:a16="http://schemas.microsoft.com/office/drawing/2014/main" id="{AC739428-2067-4460-9248-BD2A32B90E64}"/>
              </a:ext>
            </a:extLst>
          </p:cNvPr>
          <p:cNvCxnSpPr>
            <a:cxnSpLocks/>
          </p:cNvCxnSpPr>
          <p:nvPr/>
        </p:nvCxnSpPr>
        <p:spPr>
          <a:xfrm>
            <a:off x="3946588" y="1936188"/>
            <a:ext cx="3240000" cy="0"/>
          </a:xfrm>
          <a:prstGeom prst="line">
            <a:avLst/>
          </a:prstGeom>
          <a:ln w="25400">
            <a:solidFill>
              <a:srgbClr val="1C92DA"/>
            </a:solidFill>
            <a:prstDash val="sysDot"/>
          </a:ln>
        </p:spPr>
        <p:style>
          <a:lnRef idx="1">
            <a:schemeClr val="accent1"/>
          </a:lnRef>
          <a:fillRef idx="0">
            <a:schemeClr val="accent1"/>
          </a:fillRef>
          <a:effectRef idx="0">
            <a:schemeClr val="accent1"/>
          </a:effectRef>
          <a:fontRef idx="minor">
            <a:schemeClr val="tx1"/>
          </a:fontRef>
        </p:style>
      </p:cxnSp>
      <p:grpSp>
        <p:nvGrpSpPr>
          <p:cNvPr id="9" name="Groupe 8">
            <a:extLst>
              <a:ext uri="{FF2B5EF4-FFF2-40B4-BE49-F238E27FC236}">
                <a16:creationId xmlns:a16="http://schemas.microsoft.com/office/drawing/2014/main" id="{48422810-A81A-476E-9B6A-2083E2B3C458}"/>
              </a:ext>
            </a:extLst>
          </p:cNvPr>
          <p:cNvGrpSpPr/>
          <p:nvPr/>
        </p:nvGrpSpPr>
        <p:grpSpPr>
          <a:xfrm>
            <a:off x="3935345" y="2828112"/>
            <a:ext cx="3240000" cy="1452196"/>
            <a:chOff x="3935345" y="2888346"/>
            <a:chExt cx="3240000" cy="1452196"/>
          </a:xfrm>
        </p:grpSpPr>
        <p:sp>
          <p:nvSpPr>
            <p:cNvPr id="69" name="ZoneTexte 68">
              <a:extLst>
                <a:ext uri="{FF2B5EF4-FFF2-40B4-BE49-F238E27FC236}">
                  <a16:creationId xmlns:a16="http://schemas.microsoft.com/office/drawing/2014/main" id="{0B70E29C-F493-49E2-9712-AAE863D973CE}"/>
                </a:ext>
              </a:extLst>
            </p:cNvPr>
            <p:cNvSpPr txBox="1"/>
            <p:nvPr/>
          </p:nvSpPr>
          <p:spPr>
            <a:xfrm>
              <a:off x="3935345" y="3324879"/>
              <a:ext cx="3240000" cy="1015663"/>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latin typeface="Univers Light" panose="020B0403020202020204" pitchFamily="34" charset="0"/>
                </a:defRPr>
              </a:lvl1pPr>
            </a:lstStyle>
            <a:p>
              <a:r>
                <a:rPr lang="fr-FR" dirty="0">
                  <a:solidFill>
                    <a:schemeClr val="tx2"/>
                  </a:solidFill>
                </a:rPr>
                <a:t>Consultant en SI en ESN (Entreprise de Services Numériques) ou cabinet avec spécialisation sur les enjeux de cybersécurité</a:t>
              </a:r>
            </a:p>
            <a:p>
              <a:r>
                <a:rPr lang="fr-FR" dirty="0">
                  <a:solidFill>
                    <a:schemeClr val="tx2"/>
                  </a:solidFill>
                </a:rPr>
                <a:t>Expert cybersécurité en entreprise</a:t>
              </a:r>
            </a:p>
            <a:p>
              <a:r>
                <a:rPr lang="fr-FR" dirty="0">
                  <a:solidFill>
                    <a:schemeClr val="tx2"/>
                  </a:solidFill>
                </a:rPr>
                <a:t>Responsable SI ou chargé de projet SI en entreprise avec spécialisation sur les enjeux de cybersécurité</a:t>
              </a:r>
            </a:p>
          </p:txBody>
        </p:sp>
        <p:cxnSp>
          <p:nvCxnSpPr>
            <p:cNvPr id="74" name="Connecteur droit 73">
              <a:extLst>
                <a:ext uri="{FF2B5EF4-FFF2-40B4-BE49-F238E27FC236}">
                  <a16:creationId xmlns:a16="http://schemas.microsoft.com/office/drawing/2014/main" id="{90469217-9DF8-4D26-8229-BF3ABDFAD4D5}"/>
                </a:ext>
              </a:extLst>
            </p:cNvPr>
            <p:cNvCxnSpPr>
              <a:cxnSpLocks/>
            </p:cNvCxnSpPr>
            <p:nvPr/>
          </p:nvCxnSpPr>
          <p:spPr>
            <a:xfrm flipV="1">
              <a:off x="3946588" y="3314219"/>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sp>
          <p:nvSpPr>
            <p:cNvPr id="82" name="ZoneTexte 81">
              <a:extLst>
                <a:ext uri="{FF2B5EF4-FFF2-40B4-BE49-F238E27FC236}">
                  <a16:creationId xmlns:a16="http://schemas.microsoft.com/office/drawing/2014/main" id="{4790275F-7869-48AB-A01B-85061FA25347}"/>
                </a:ext>
              </a:extLst>
            </p:cNvPr>
            <p:cNvSpPr txBox="1"/>
            <p:nvPr/>
          </p:nvSpPr>
          <p:spPr>
            <a:xfrm>
              <a:off x="3935345" y="2888346"/>
              <a:ext cx="3223183" cy="430887"/>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1100" dirty="0">
                  <a:solidFill>
                    <a:schemeClr val="accent2"/>
                  </a:solidFill>
                </a:rPr>
                <a:t>Profil recommandé pour le personnel expérimenté s’orientant vers ce métier </a:t>
              </a:r>
            </a:p>
          </p:txBody>
        </p:sp>
      </p:grpSp>
      <p:grpSp>
        <p:nvGrpSpPr>
          <p:cNvPr id="11" name="Groupe 10">
            <a:extLst>
              <a:ext uri="{FF2B5EF4-FFF2-40B4-BE49-F238E27FC236}">
                <a16:creationId xmlns:a16="http://schemas.microsoft.com/office/drawing/2014/main" id="{EE947E5A-FA29-4012-9CF7-AF8E67EA1F5E}"/>
              </a:ext>
            </a:extLst>
          </p:cNvPr>
          <p:cNvGrpSpPr/>
          <p:nvPr/>
        </p:nvGrpSpPr>
        <p:grpSpPr>
          <a:xfrm>
            <a:off x="3935345" y="2001919"/>
            <a:ext cx="3179243" cy="830247"/>
            <a:chOff x="3935345" y="2001919"/>
            <a:chExt cx="3179243" cy="830247"/>
          </a:xfrm>
        </p:grpSpPr>
        <p:grpSp>
          <p:nvGrpSpPr>
            <p:cNvPr id="10" name="Groupe 9">
              <a:extLst>
                <a:ext uri="{FF2B5EF4-FFF2-40B4-BE49-F238E27FC236}">
                  <a16:creationId xmlns:a16="http://schemas.microsoft.com/office/drawing/2014/main" id="{E285F057-2305-4F6F-AEC0-303F3A3DDA01}"/>
                </a:ext>
              </a:extLst>
            </p:cNvPr>
            <p:cNvGrpSpPr/>
            <p:nvPr/>
          </p:nvGrpSpPr>
          <p:grpSpPr>
            <a:xfrm>
              <a:off x="3935345" y="2001919"/>
              <a:ext cx="3168000" cy="830247"/>
              <a:chOff x="3935345" y="2001919"/>
              <a:chExt cx="3168000" cy="830247"/>
            </a:xfrm>
          </p:grpSpPr>
          <p:sp>
            <p:nvSpPr>
              <p:cNvPr id="68" name="ZoneTexte 67">
                <a:extLst>
                  <a:ext uri="{FF2B5EF4-FFF2-40B4-BE49-F238E27FC236}">
                    <a16:creationId xmlns:a16="http://schemas.microsoft.com/office/drawing/2014/main" id="{67A1A514-CA7F-49BE-8B7E-C9358E60BC8B}"/>
                  </a:ext>
                </a:extLst>
              </p:cNvPr>
              <p:cNvSpPr txBox="1"/>
              <p:nvPr/>
            </p:nvSpPr>
            <p:spPr>
              <a:xfrm>
                <a:off x="3935345" y="2278168"/>
                <a:ext cx="3168000" cy="553998"/>
              </a:xfrm>
              <a:prstGeom prst="rect">
                <a:avLst/>
              </a:prstGeom>
              <a:noFill/>
            </p:spPr>
            <p:txBody>
              <a:bodyPr wrap="square">
                <a:spAutoFit/>
              </a:bodyPr>
              <a:lstStyle>
                <a:defPPr>
                  <a:defRPr lang="fr-FR"/>
                </a:defPPr>
                <a:lvl1pPr indent="0" algn="just">
                  <a:buFont typeface="Wingdings" panose="05000000000000000000" pitchFamily="2" charset="2"/>
                  <a:buNone/>
                  <a:defRPr sz="1000">
                    <a:solidFill>
                      <a:schemeClr val="tx2"/>
                    </a:solidFill>
                    <a:latin typeface="Univers Light" panose="020B0403020202020204" pitchFamily="34" charset="0"/>
                  </a:defRPr>
                </a:lvl1pPr>
              </a:lstStyle>
              <a:p>
                <a:pPr marL="171450" indent="-171450" algn="l">
                  <a:buFont typeface="Wingdings" panose="05000000000000000000" pitchFamily="2" charset="2"/>
                  <a:buChar char="§"/>
                </a:pPr>
                <a:r>
                  <a:rPr lang="fr-FR" dirty="0"/>
                  <a:t>Bac+5 en informatique, sécurité des réseaux ou cybersécurité obtenu à l’université ou en École d’ingénieur</a:t>
                </a:r>
              </a:p>
            </p:txBody>
          </p:sp>
          <p:sp>
            <p:nvSpPr>
              <p:cNvPr id="76" name="ZoneTexte 75">
                <a:extLst>
                  <a:ext uri="{FF2B5EF4-FFF2-40B4-BE49-F238E27FC236}">
                    <a16:creationId xmlns:a16="http://schemas.microsoft.com/office/drawing/2014/main" id="{3D850C6B-355F-4322-B402-7B64B857B006}"/>
                  </a:ext>
                </a:extLst>
              </p:cNvPr>
              <p:cNvSpPr txBox="1"/>
              <p:nvPr/>
            </p:nvSpPr>
            <p:spPr>
              <a:xfrm>
                <a:off x="3937185" y="2001919"/>
                <a:ext cx="1853928" cy="261610"/>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1100" dirty="0">
                    <a:solidFill>
                      <a:schemeClr val="accent2"/>
                    </a:solidFill>
                  </a:rPr>
                  <a:t>Formation initiale</a:t>
                </a:r>
              </a:p>
            </p:txBody>
          </p:sp>
        </p:grpSp>
        <p:cxnSp>
          <p:nvCxnSpPr>
            <p:cNvPr id="83" name="Connecteur droit 82">
              <a:extLst>
                <a:ext uri="{FF2B5EF4-FFF2-40B4-BE49-F238E27FC236}">
                  <a16:creationId xmlns:a16="http://schemas.microsoft.com/office/drawing/2014/main" id="{D4876B99-ADFC-4EE8-9BAB-FDAFBFBCC712}"/>
                </a:ext>
              </a:extLst>
            </p:cNvPr>
            <p:cNvCxnSpPr>
              <a:cxnSpLocks/>
            </p:cNvCxnSpPr>
            <p:nvPr/>
          </p:nvCxnSpPr>
          <p:spPr>
            <a:xfrm flipV="1">
              <a:off x="3946588" y="2264168"/>
              <a:ext cx="3168000" cy="1504"/>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grpSp>
      <p:grpSp>
        <p:nvGrpSpPr>
          <p:cNvPr id="8" name="Groupe 7">
            <a:extLst>
              <a:ext uri="{FF2B5EF4-FFF2-40B4-BE49-F238E27FC236}">
                <a16:creationId xmlns:a16="http://schemas.microsoft.com/office/drawing/2014/main" id="{FB813EFE-0F1D-4378-9457-07E316F7074D}"/>
              </a:ext>
            </a:extLst>
          </p:cNvPr>
          <p:cNvGrpSpPr/>
          <p:nvPr/>
        </p:nvGrpSpPr>
        <p:grpSpPr>
          <a:xfrm>
            <a:off x="3935345" y="4321974"/>
            <a:ext cx="3240000" cy="1463637"/>
            <a:chOff x="3935345" y="4265786"/>
            <a:chExt cx="3240000" cy="1463637"/>
          </a:xfrm>
        </p:grpSpPr>
        <p:cxnSp>
          <p:nvCxnSpPr>
            <p:cNvPr id="124" name="Connecteur droit 123">
              <a:extLst>
                <a:ext uri="{FF2B5EF4-FFF2-40B4-BE49-F238E27FC236}">
                  <a16:creationId xmlns:a16="http://schemas.microsoft.com/office/drawing/2014/main" id="{D7737158-7860-4C83-B81A-29E0B34D8CD5}"/>
                </a:ext>
              </a:extLst>
            </p:cNvPr>
            <p:cNvCxnSpPr>
              <a:cxnSpLocks/>
            </p:cNvCxnSpPr>
            <p:nvPr/>
          </p:nvCxnSpPr>
          <p:spPr>
            <a:xfrm>
              <a:off x="3946588" y="4540768"/>
              <a:ext cx="3168000" cy="0"/>
            </a:xfrm>
            <a:prstGeom prst="line">
              <a:avLst/>
            </a:prstGeom>
            <a:ln>
              <a:solidFill>
                <a:srgbClr val="1C92DA"/>
              </a:solidFill>
            </a:ln>
          </p:spPr>
          <p:style>
            <a:lnRef idx="1">
              <a:schemeClr val="accent1"/>
            </a:lnRef>
            <a:fillRef idx="0">
              <a:schemeClr val="accent1"/>
            </a:fillRef>
            <a:effectRef idx="0">
              <a:schemeClr val="accent1"/>
            </a:effectRef>
            <a:fontRef idx="minor">
              <a:schemeClr val="tx1"/>
            </a:fontRef>
          </p:style>
        </p:cxnSp>
        <p:sp>
          <p:nvSpPr>
            <p:cNvPr id="77" name="ZoneTexte 76">
              <a:extLst>
                <a:ext uri="{FF2B5EF4-FFF2-40B4-BE49-F238E27FC236}">
                  <a16:creationId xmlns:a16="http://schemas.microsoft.com/office/drawing/2014/main" id="{D633C062-45D0-4004-9B8F-C073910A552E}"/>
                </a:ext>
              </a:extLst>
            </p:cNvPr>
            <p:cNvSpPr txBox="1"/>
            <p:nvPr/>
          </p:nvSpPr>
          <p:spPr>
            <a:xfrm>
              <a:off x="3940550" y="4265786"/>
              <a:ext cx="3217978" cy="261610"/>
            </a:xfrm>
            <a:prstGeom prst="rect">
              <a:avLst/>
            </a:prstGeom>
            <a:noFill/>
          </p:spPr>
          <p:txBody>
            <a:bodyPr wrap="square">
              <a:spAutoFit/>
            </a:bodyPr>
            <a:lstStyle>
              <a:defPPr>
                <a:defRPr lang="fr-FR"/>
              </a:defPPr>
              <a:lvl1pPr marL="108000" indent="-108000" algn="just">
                <a:buFont typeface="Wingdings" panose="05000000000000000000" pitchFamily="2" charset="2"/>
                <a:buChar char="§"/>
                <a:defRPr sz="1000">
                  <a:solidFill>
                    <a:schemeClr val="tx2"/>
                  </a:solidFill>
                  <a:latin typeface="Univers Light" panose="020B0403020202020204" pitchFamily="34" charset="0"/>
                </a:defRPr>
              </a:lvl1pPr>
            </a:lstStyle>
            <a:p>
              <a:pPr marL="0" indent="0" algn="l">
                <a:buNone/>
              </a:pPr>
              <a:r>
                <a:rPr lang="fr-FR" sz="1100" dirty="0">
                  <a:solidFill>
                    <a:schemeClr val="accent2"/>
                  </a:solidFill>
                </a:rPr>
                <a:t>Formations prioritaires en cours de carrière</a:t>
              </a:r>
            </a:p>
          </p:txBody>
        </p:sp>
        <p:sp>
          <p:nvSpPr>
            <p:cNvPr id="85" name="ZoneTexte 84">
              <a:extLst>
                <a:ext uri="{FF2B5EF4-FFF2-40B4-BE49-F238E27FC236}">
                  <a16:creationId xmlns:a16="http://schemas.microsoft.com/office/drawing/2014/main" id="{A3DAED3C-D004-4A7C-9EC9-D69C4C89C860}"/>
                </a:ext>
              </a:extLst>
            </p:cNvPr>
            <p:cNvSpPr txBox="1"/>
            <p:nvPr/>
          </p:nvSpPr>
          <p:spPr>
            <a:xfrm>
              <a:off x="3935345" y="4559872"/>
              <a:ext cx="3240000" cy="1169551"/>
            </a:xfrm>
            <a:prstGeom prst="rect">
              <a:avLst/>
            </a:prstGeom>
            <a:noFill/>
          </p:spPr>
          <p:txBody>
            <a:bodyPr wrap="square">
              <a:spAutoFit/>
            </a:bodyPr>
            <a:lstStyle>
              <a:defPPr>
                <a:defRPr lang="fr-FR"/>
              </a:defPPr>
              <a:lvl1pPr marL="108000" indent="-108000">
                <a:buFont typeface="Wingdings" panose="05000000000000000000" pitchFamily="2" charset="2"/>
                <a:buChar char="§"/>
                <a:defRPr sz="1000">
                  <a:latin typeface="Univers Light" panose="020B0403020202020204" pitchFamily="34" charset="0"/>
                </a:defRPr>
              </a:lvl1pPr>
            </a:lstStyle>
            <a:p>
              <a:r>
                <a:rPr lang="fr-FR" dirty="0">
                  <a:solidFill>
                    <a:schemeClr val="tx2"/>
                  </a:solidFill>
                </a:rPr>
                <a:t>Formation à l’évolution des technologies de cybersécurité et des réglementations en matière de protection des données (RGPD…)</a:t>
              </a:r>
            </a:p>
            <a:p>
              <a:r>
                <a:rPr lang="fr-FR" dirty="0">
                  <a:solidFill>
                    <a:schemeClr val="tx2"/>
                  </a:solidFill>
                </a:rPr>
                <a:t>Formation aux méthodes et techniques de conseil et accompagnement du changement : méthode agile, matrices d’analyse, design </a:t>
              </a:r>
              <a:r>
                <a:rPr lang="fr-FR" dirty="0" err="1">
                  <a:solidFill>
                    <a:schemeClr val="tx2"/>
                  </a:solidFill>
                </a:rPr>
                <a:t>thinking</a:t>
              </a:r>
              <a:r>
                <a:rPr lang="fr-FR" dirty="0">
                  <a:solidFill>
                    <a:schemeClr val="tx2"/>
                  </a:solidFill>
                </a:rPr>
                <a:t>…</a:t>
              </a:r>
            </a:p>
            <a:p>
              <a:r>
                <a:rPr lang="fr-FR" dirty="0">
                  <a:solidFill>
                    <a:schemeClr val="tx2"/>
                  </a:solidFill>
                </a:rPr>
                <a:t>Formation aux logiciels d’analyse de données</a:t>
              </a:r>
            </a:p>
          </p:txBody>
        </p:sp>
      </p:grpSp>
      <p:sp>
        <p:nvSpPr>
          <p:cNvPr id="52" name="ZoneTexte 51">
            <a:extLst>
              <a:ext uri="{FF2B5EF4-FFF2-40B4-BE49-F238E27FC236}">
                <a16:creationId xmlns:a16="http://schemas.microsoft.com/office/drawing/2014/main" id="{CA60FE3F-B7A8-4395-AFDF-62CCD9D2B06B}"/>
              </a:ext>
            </a:extLst>
          </p:cNvPr>
          <p:cNvSpPr txBox="1"/>
          <p:nvPr/>
        </p:nvSpPr>
        <p:spPr>
          <a:xfrm>
            <a:off x="102702" y="1229470"/>
            <a:ext cx="3265199" cy="307777"/>
          </a:xfrm>
          <a:prstGeom prst="rect">
            <a:avLst/>
          </a:prstGeom>
          <a:solidFill>
            <a:srgbClr val="1C92DA"/>
          </a:solidFill>
          <a:effectLst>
            <a:outerShdw blurRad="50800" dist="38100" dir="2700000" algn="tl" rotWithShape="0">
              <a:prstClr val="black">
                <a:alpha val="40000"/>
              </a:prstClr>
            </a:outerShdw>
          </a:effectLst>
        </p:spPr>
        <p:txBody>
          <a:bodyPr wrap="square" lIns="36000" tIns="0" rIns="36000" bIns="0" rtlCol="0">
            <a:spAutoFit/>
          </a:bodyPr>
          <a:lstStyle/>
          <a:p>
            <a:pPr algn="ctr"/>
            <a:r>
              <a:rPr lang="fr-FR" sz="2000" b="1" dirty="0">
                <a:solidFill>
                  <a:schemeClr val="bg1"/>
                </a:solidFill>
                <a:latin typeface="Univers Light" panose="020B0403020202020204" pitchFamily="34" charset="0"/>
              </a:rPr>
              <a:t>Consultant cybersécurité</a:t>
            </a:r>
          </a:p>
        </p:txBody>
      </p:sp>
      <p:cxnSp>
        <p:nvCxnSpPr>
          <p:cNvPr id="60" name="Connecteur droit 59">
            <a:extLst>
              <a:ext uri="{FF2B5EF4-FFF2-40B4-BE49-F238E27FC236}">
                <a16:creationId xmlns:a16="http://schemas.microsoft.com/office/drawing/2014/main" id="{7A528FEE-A65C-4FA4-BCBB-8B90794A4425}"/>
              </a:ext>
            </a:extLst>
          </p:cNvPr>
          <p:cNvCxnSpPr>
            <a:cxnSpLocks/>
          </p:cNvCxnSpPr>
          <p:nvPr/>
        </p:nvCxnSpPr>
        <p:spPr>
          <a:xfrm flipV="1">
            <a:off x="0" y="1152394"/>
            <a:ext cx="7559675" cy="0"/>
          </a:xfrm>
          <a:prstGeom prst="line">
            <a:avLst/>
          </a:prstGeom>
          <a:ln w="57150">
            <a:solidFill>
              <a:schemeClr val="bg2"/>
            </a:solidFill>
          </a:ln>
        </p:spPr>
        <p:style>
          <a:lnRef idx="1">
            <a:schemeClr val="accent1"/>
          </a:lnRef>
          <a:fillRef idx="0">
            <a:schemeClr val="accent1"/>
          </a:fillRef>
          <a:effectRef idx="0">
            <a:schemeClr val="accent1"/>
          </a:effectRef>
          <a:fontRef idx="minor">
            <a:schemeClr val="tx1"/>
          </a:fontRef>
        </p:style>
      </p:cxnSp>
      <p:pic>
        <p:nvPicPr>
          <p:cNvPr id="12" name="Image 11" descr="Une image contenant texte, Police, logo, Graphique&#10;&#10;Description générée automatiquement">
            <a:extLst>
              <a:ext uri="{FF2B5EF4-FFF2-40B4-BE49-F238E27FC236}">
                <a16:creationId xmlns:a16="http://schemas.microsoft.com/office/drawing/2014/main" id="{A49F6990-174D-09CA-06B8-282AFB2C9AA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5166" y="153300"/>
            <a:ext cx="1115541" cy="921089"/>
          </a:xfrm>
          <a:prstGeom prst="rect">
            <a:avLst/>
          </a:prstGeom>
        </p:spPr>
      </p:pic>
    </p:spTree>
    <p:extLst>
      <p:ext uri="{BB962C8B-B14F-4D97-AF65-F5344CB8AC3E}">
        <p14:creationId xmlns:p14="http://schemas.microsoft.com/office/powerpoint/2010/main" val="3255823222"/>
      </p:ext>
    </p:extLst>
  </p:cSld>
  <p:clrMapOvr>
    <a:masterClrMapping/>
  </p:clrMapOvr>
</p:sld>
</file>

<file path=ppt/theme/theme1.xml><?xml version="1.0" encoding="utf-8"?>
<a:theme xmlns:a="http://schemas.openxmlformats.org/drawingml/2006/main" name="Omeca v1">
  <a:themeElements>
    <a:clrScheme name="Omeca_Couleurs">
      <a:dk1>
        <a:sysClr val="windowText" lastClr="000000"/>
      </a:dk1>
      <a:lt1>
        <a:sysClr val="window" lastClr="FFFFFF"/>
      </a:lt1>
      <a:dk2>
        <a:srgbClr val="5F5B5D"/>
      </a:dk2>
      <a:lt2>
        <a:srgbClr val="DBDDDC"/>
      </a:lt2>
      <a:accent1>
        <a:srgbClr val="E5446C"/>
      </a:accent1>
      <a:accent2>
        <a:srgbClr val="009CD7"/>
      </a:accent2>
      <a:accent3>
        <a:srgbClr val="B5CB2C"/>
      </a:accent3>
      <a:accent4>
        <a:srgbClr val="5F5B5D"/>
      </a:accent4>
      <a:accent5>
        <a:srgbClr val="7A7B7D"/>
      </a:accent5>
      <a:accent6>
        <a:srgbClr val="BEC0C1"/>
      </a:accent6>
      <a:hlink>
        <a:srgbClr val="000000"/>
      </a:hlink>
      <a:folHlink>
        <a:srgbClr val="BEC0C1"/>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chemeClr val="accent1"/>
          </a:solidFill>
        </a:ln>
      </a:spPr>
      <a:bodyPr lIns="36000" tIns="36000" rIns="36000" bIns="36000" rtlCol="0" anchor="ctr"/>
      <a:lstStyle>
        <a:defPPr algn="ctr">
          <a:defRPr sz="1400" dirty="0" err="1"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lIns="36000" tIns="0" rIns="36000" bIns="0" rtlCol="0">
        <a:spAutoFit/>
      </a:bodyPr>
      <a:lstStyle>
        <a:defPPr>
          <a:defRPr sz="1400" dirty="0" err="1" smtClean="0">
            <a:solidFill>
              <a:schemeClr val="tx2"/>
            </a:solidFill>
          </a:defRPr>
        </a:defPPr>
      </a:lstStyle>
    </a:tx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Omeca v1</Template>
  <TotalTime>8604</TotalTime>
  <Words>1490</Words>
  <Application>Microsoft Office PowerPoint</Application>
  <PresentationFormat>Personnalisé</PresentationFormat>
  <Paragraphs>128</Paragraphs>
  <Slides>3</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vt:i4>
      </vt:variant>
    </vt:vector>
  </HeadingPairs>
  <TitlesOfParts>
    <vt:vector size="9" baseType="lpstr">
      <vt:lpstr>Arial</vt:lpstr>
      <vt:lpstr>Arial Narrow</vt:lpstr>
      <vt:lpstr>Calibri</vt:lpstr>
      <vt:lpstr>Univers Light</vt:lpstr>
      <vt:lpstr>Wingdings</vt:lpstr>
      <vt:lpstr>Omeca v1</vt:lpstr>
      <vt:lpstr>Présentation PowerPoint</vt:lpstr>
      <vt:lpstr>Présentation PowerPoint</vt:lpstr>
      <vt:lpstr>Présentation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de la présentation</dc:title>
  <dc:creator>Dalila TAHER</dc:creator>
  <cp:lastModifiedBy>CATINAT Alexandra</cp:lastModifiedBy>
  <cp:revision>1378</cp:revision>
  <dcterms:created xsi:type="dcterms:W3CDTF">2014-07-30T08:09:35Z</dcterms:created>
  <dcterms:modified xsi:type="dcterms:W3CDTF">2024-01-18T11:19:56Z</dcterms:modified>
</cp:coreProperties>
</file>